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1" r:id="rId2"/>
    <p:sldId id="362" r:id="rId3"/>
    <p:sldId id="363" r:id="rId4"/>
    <p:sldId id="364" r:id="rId5"/>
    <p:sldId id="370" r:id="rId6"/>
    <p:sldId id="365" r:id="rId7"/>
    <p:sldId id="373" r:id="rId8"/>
    <p:sldId id="366" r:id="rId9"/>
    <p:sldId id="367" r:id="rId10"/>
    <p:sldId id="368" r:id="rId11"/>
    <p:sldId id="369" r:id="rId12"/>
    <p:sldId id="371" r:id="rId13"/>
    <p:sldId id="372" r:id="rId14"/>
  </p:sldIdLst>
  <p:sldSz cx="12192000" cy="6858000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047"/>
    <a:srgbClr val="E65B06"/>
    <a:srgbClr val="F0B010"/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78744" autoAdjust="0"/>
  </p:normalViewPr>
  <p:slideViewPr>
    <p:cSldViewPr snapToGrid="0">
      <p:cViewPr varScale="1">
        <p:scale>
          <a:sx n="39" d="100"/>
          <a:sy n="39" d="100"/>
        </p:scale>
        <p:origin x="1363" y="5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helot gilles" userId="2b25ce55777e1d24" providerId="LiveId" clId="{B086CADD-01C1-46C1-97B0-3946168C1A3E}"/>
    <pc:docChg chg="undo custSel addSld modSld">
      <pc:chgData name="berthelot gilles" userId="2b25ce55777e1d24" providerId="LiveId" clId="{B086CADD-01C1-46C1-97B0-3946168C1A3E}" dt="2023-03-27T08:55:43.578" v="970" actId="20577"/>
      <pc:docMkLst>
        <pc:docMk/>
      </pc:docMkLst>
      <pc:sldChg chg="modSp mod">
        <pc:chgData name="berthelot gilles" userId="2b25ce55777e1d24" providerId="LiveId" clId="{B086CADD-01C1-46C1-97B0-3946168C1A3E}" dt="2023-03-27T08:51:34.999" v="796" actId="20577"/>
        <pc:sldMkLst>
          <pc:docMk/>
          <pc:sldMk cId="1296722681" sldId="362"/>
        </pc:sldMkLst>
        <pc:spChg chg="mod">
          <ac:chgData name="berthelot gilles" userId="2b25ce55777e1d24" providerId="LiveId" clId="{B086CADD-01C1-46C1-97B0-3946168C1A3E}" dt="2023-03-27T08:51:34.999" v="796" actId="20577"/>
          <ac:spMkLst>
            <pc:docMk/>
            <pc:sldMk cId="1296722681" sldId="362"/>
            <ac:spMk id="3" creationId="{00000000-0000-0000-0000-000000000000}"/>
          </ac:spMkLst>
        </pc:spChg>
      </pc:sldChg>
      <pc:sldChg chg="addSp delSp modSp mod">
        <pc:chgData name="berthelot gilles" userId="2b25ce55777e1d24" providerId="LiveId" clId="{B086CADD-01C1-46C1-97B0-3946168C1A3E}" dt="2023-03-27T08:47:23.504" v="716" actId="113"/>
        <pc:sldMkLst>
          <pc:docMk/>
          <pc:sldMk cId="3007967690" sldId="368"/>
        </pc:sldMkLst>
        <pc:spChg chg="del mod">
          <ac:chgData name="berthelot gilles" userId="2b25ce55777e1d24" providerId="LiveId" clId="{B086CADD-01C1-46C1-97B0-3946168C1A3E}" dt="2023-03-27T08:44:14.898" v="421" actId="478"/>
          <ac:spMkLst>
            <pc:docMk/>
            <pc:sldMk cId="3007967690" sldId="368"/>
            <ac:spMk id="3" creationId="{00000000-0000-0000-0000-000000000000}"/>
          </ac:spMkLst>
        </pc:spChg>
        <pc:spChg chg="add mod">
          <ac:chgData name="berthelot gilles" userId="2b25ce55777e1d24" providerId="LiveId" clId="{B086CADD-01C1-46C1-97B0-3946168C1A3E}" dt="2023-03-27T08:47:23.504" v="716" actId="113"/>
          <ac:spMkLst>
            <pc:docMk/>
            <pc:sldMk cId="3007967690" sldId="368"/>
            <ac:spMk id="5" creationId="{E728B1D5-080F-9A3F-1A6F-77B5395AB0F8}"/>
          </ac:spMkLst>
        </pc:spChg>
      </pc:sldChg>
      <pc:sldChg chg="addSp delSp modSp mod">
        <pc:chgData name="berthelot gilles" userId="2b25ce55777e1d24" providerId="LiveId" clId="{B086CADD-01C1-46C1-97B0-3946168C1A3E}" dt="2023-03-27T08:54:21.460" v="891" actId="20577"/>
        <pc:sldMkLst>
          <pc:docMk/>
          <pc:sldMk cId="929972297" sldId="371"/>
        </pc:sldMkLst>
        <pc:spChg chg="mod">
          <ac:chgData name="berthelot gilles" userId="2b25ce55777e1d24" providerId="LiveId" clId="{B086CADD-01C1-46C1-97B0-3946168C1A3E}" dt="2023-03-27T08:54:21.460" v="891" actId="20577"/>
          <ac:spMkLst>
            <pc:docMk/>
            <pc:sldMk cId="929972297" sldId="371"/>
            <ac:spMk id="2" creationId="{E31B55E0-16FE-DD3E-4667-21C456BAAB23}"/>
          </ac:spMkLst>
        </pc:spChg>
        <pc:graphicFrameChg chg="add del modGraphic">
          <ac:chgData name="berthelot gilles" userId="2b25ce55777e1d24" providerId="LiveId" clId="{B086CADD-01C1-46C1-97B0-3946168C1A3E}" dt="2023-03-27T08:52:21.280" v="798" actId="27309"/>
          <ac:graphicFrameMkLst>
            <pc:docMk/>
            <pc:sldMk cId="929972297" sldId="371"/>
            <ac:graphicFrameMk id="5" creationId="{079526F2-CF22-4BBE-E40A-E2BF6A7FBEE2}"/>
          </ac:graphicFrameMkLst>
        </pc:graphicFrameChg>
      </pc:sldChg>
      <pc:sldChg chg="modSp mod">
        <pc:chgData name="berthelot gilles" userId="2b25ce55777e1d24" providerId="LiveId" clId="{B086CADD-01C1-46C1-97B0-3946168C1A3E}" dt="2023-03-27T08:55:43.578" v="970" actId="20577"/>
        <pc:sldMkLst>
          <pc:docMk/>
          <pc:sldMk cId="1826060031" sldId="372"/>
        </pc:sldMkLst>
        <pc:spChg chg="mod">
          <ac:chgData name="berthelot gilles" userId="2b25ce55777e1d24" providerId="LiveId" clId="{B086CADD-01C1-46C1-97B0-3946168C1A3E}" dt="2023-03-27T08:55:43.578" v="970" actId="20577"/>
          <ac:spMkLst>
            <pc:docMk/>
            <pc:sldMk cId="1826060031" sldId="372"/>
            <ac:spMk id="2" creationId="{89E7A59A-02DA-2B11-AB17-DFEA07033D1E}"/>
          </ac:spMkLst>
        </pc:spChg>
      </pc:sldChg>
      <pc:sldChg chg="modSp new mod">
        <pc:chgData name="berthelot gilles" userId="2b25ce55777e1d24" providerId="LiveId" clId="{B086CADD-01C1-46C1-97B0-3946168C1A3E}" dt="2023-03-27T08:43:07.864" v="419" actId="13926"/>
        <pc:sldMkLst>
          <pc:docMk/>
          <pc:sldMk cId="2969662591" sldId="373"/>
        </pc:sldMkLst>
        <pc:spChg chg="mod">
          <ac:chgData name="berthelot gilles" userId="2b25ce55777e1d24" providerId="LiveId" clId="{B086CADD-01C1-46C1-97B0-3946168C1A3E}" dt="2023-03-27T08:43:07.864" v="419" actId="13926"/>
          <ac:spMkLst>
            <pc:docMk/>
            <pc:sldMk cId="2969662591" sldId="373"/>
            <ac:spMk id="2" creationId="{39E3AF8F-7F87-8784-7D70-4ED4C51FAE27}"/>
          </ac:spMkLst>
        </pc:spChg>
        <pc:spChg chg="mod">
          <ac:chgData name="berthelot gilles" userId="2b25ce55777e1d24" providerId="LiveId" clId="{B086CADD-01C1-46C1-97B0-3946168C1A3E}" dt="2023-03-27T08:38:47.675" v="35" actId="20577"/>
          <ac:spMkLst>
            <pc:docMk/>
            <pc:sldMk cId="2969662591" sldId="373"/>
            <ac:spMk id="3" creationId="{E41C248E-DB67-7132-F7F6-A1DA146A4A5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rgbClr val="182047"/>
                </a:solidFill>
              </a:rPr>
              <a:t>Distance école / domicile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Distance école / domicile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14-454A-8DBA-8CF3DCFABFC0}"/>
              </c:ext>
            </c:extLst>
          </c:dPt>
          <c:dPt>
            <c:idx val="1"/>
            <c:bubble3D val="0"/>
            <c:spPr>
              <a:solidFill>
                <a:srgbClr val="E65B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14-454A-8DBA-8CF3DCFABFC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14-454A-8DBA-8CF3DCFABF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Plus de 2 km</c:v>
                </c:pt>
                <c:pt idx="1">
                  <c:v>De 1 à 2 km</c:v>
                </c:pt>
                <c:pt idx="2">
                  <c:v>Moins de 1 km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39</c:v>
                </c:pt>
                <c:pt idx="1">
                  <c:v>10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14-454A-8DBA-8CF3DCFAB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852959566706914E-2"/>
          <c:y val="0.91577856622591636"/>
          <c:w val="0.80683492146704128"/>
          <c:h val="6.4729487302608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182047"/>
                </a:solidFill>
              </a:rPr>
              <a:t>Frequentation du</a:t>
            </a:r>
            <a:r>
              <a:rPr lang="en-US" baseline="0" dirty="0">
                <a:solidFill>
                  <a:srgbClr val="182047"/>
                </a:solidFill>
              </a:rPr>
              <a:t> </a:t>
            </a:r>
            <a:r>
              <a:rPr lang="en-US" baseline="0" dirty="0" err="1">
                <a:solidFill>
                  <a:srgbClr val="182047"/>
                </a:solidFill>
              </a:rPr>
              <a:t>péri-scolaire</a:t>
            </a:r>
            <a:endParaRPr lang="en-US" dirty="0">
              <a:solidFill>
                <a:srgbClr val="182047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Frequentation de la garderie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67-456A-9CEA-A820426F75BF}"/>
              </c:ext>
            </c:extLst>
          </c:dPt>
          <c:dPt>
            <c:idx val="1"/>
            <c:bubble3D val="0"/>
            <c:spPr>
              <a:solidFill>
                <a:srgbClr val="E65B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67-456A-9CEA-A820426F75B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67-456A-9CEA-A820426F75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Non</c:v>
                </c:pt>
                <c:pt idx="1">
                  <c:v>Oui, le matin</c:v>
                </c:pt>
                <c:pt idx="2">
                  <c:v>Oui, le soir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68.2</c:v>
                </c:pt>
                <c:pt idx="1">
                  <c:v>13.6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67-456A-9CEA-A820426F7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852959566706914E-2"/>
          <c:y val="0.91577856622591636"/>
          <c:w val="0.80683492146704128"/>
          <c:h val="6.4729487302608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Distance école / domicile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9A-4D86-A264-CCFBB894B632}"/>
              </c:ext>
            </c:extLst>
          </c:dPt>
          <c:dPt>
            <c:idx val="1"/>
            <c:bubble3D val="0"/>
            <c:spPr>
              <a:solidFill>
                <a:srgbClr val="E65B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9A-4D86-A264-CCFBB894B63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9A-4D86-A264-CCFBB894B632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9A-4D86-A264-CCFBB894B6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Voiture</c:v>
                </c:pt>
                <c:pt idx="1">
                  <c:v>Transport en commun</c:v>
                </c:pt>
                <c:pt idx="2">
                  <c:v>Vélo</c:v>
                </c:pt>
                <c:pt idx="3">
                  <c:v>A pied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51.5</c:v>
                </c:pt>
                <c:pt idx="1">
                  <c:v>33</c:v>
                </c:pt>
                <c:pt idx="2">
                  <c:v>6.75</c:v>
                </c:pt>
                <c:pt idx="3">
                  <c:v>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9A-4D86-A264-CCFBB894B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852959566706914E-2"/>
          <c:y val="0.91577856622591636"/>
          <c:w val="0.80683492146704128"/>
          <c:h val="6.4729487302608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0" i="0" u="none" strike="noStrike" baseline="0" dirty="0">
                <a:solidFill>
                  <a:srgbClr val="182047"/>
                </a:solidFill>
                <a:effectLst/>
              </a:rPr>
              <a:t>Type de dispositif envisagé </a:t>
            </a:r>
            <a:endParaRPr lang="en-US" dirty="0">
              <a:solidFill>
                <a:srgbClr val="182047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Type de dispositif envisagé 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06-4D5B-81BA-6B5C941D7137}"/>
              </c:ext>
            </c:extLst>
          </c:dPt>
          <c:dPt>
            <c:idx val="1"/>
            <c:bubble3D val="0"/>
            <c:spPr>
              <a:solidFill>
                <a:srgbClr val="E65B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06-4D5B-81BA-6B5C941D713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06-4D5B-81BA-6B5C941D71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Vélobus</c:v>
                </c:pt>
                <c:pt idx="1">
                  <c:v>Pédibus</c:v>
                </c:pt>
                <c:pt idx="2">
                  <c:v>Non intéressé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37</c:v>
                </c:pt>
                <c:pt idx="1">
                  <c:v>9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06-4D5B-81BA-6B5C941D7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852959566706914E-2"/>
          <c:y val="0.91577856622591636"/>
          <c:w val="0.80683492146704128"/>
          <c:h val="6.4729487302608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ED93F-E2FD-4DA1-AAE4-F146384A5DAA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3076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363076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037C-A458-45F2-925E-FDF821EF0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471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3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3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0CBE6-8B2D-4658-AADB-19DB48AC9A8A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7066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54" y="4681699"/>
            <a:ext cx="5437168" cy="44357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1821"/>
            <a:ext cx="2946145" cy="493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911" y="9361821"/>
            <a:ext cx="2946144" cy="493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39235-EEDD-47CA-8283-938AA433A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2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9235-EEDD-47CA-8283-938AA433A8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2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Effectif des écoles : 85 pour les Grands-Chênes / 80 pour Saint-Joseph</a:t>
            </a:r>
          </a:p>
          <a:p>
            <a:endParaRPr lang="fr-FR" dirty="0"/>
          </a:p>
          <a:p>
            <a:r>
              <a:rPr lang="fr-FR" dirty="0"/>
              <a:t>Saint-Joseph</a:t>
            </a:r>
            <a:r>
              <a:rPr lang="fr-FR" baseline="0" dirty="0"/>
              <a:t> est plus représentée dans l’enquête : normal car c’est l’établissement test, avec une forte participation de la classe test (18 / 66 - 27% des résultats)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9235-EEDD-47CA-8283-938AA433A8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79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75% des réponses concernent des personnes</a:t>
            </a:r>
            <a:r>
              <a:rPr lang="fr-FR" baseline="0" dirty="0"/>
              <a:t> </a:t>
            </a:r>
            <a:r>
              <a:rPr lang="fr-FR" dirty="0"/>
              <a:t>au delà d’un km -&gt; favoriser</a:t>
            </a:r>
            <a:r>
              <a:rPr lang="fr-FR" baseline="0" dirty="0"/>
              <a:t> le </a:t>
            </a:r>
            <a:r>
              <a:rPr lang="fr-FR" dirty="0"/>
              <a:t>vélo</a:t>
            </a:r>
          </a:p>
          <a:p>
            <a:r>
              <a:rPr lang="fr-FR" dirty="0"/>
              <a:t>70% horaires classiques : 1 départ matin et soir ?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9235-EEDD-47CA-8283-938AA433A8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56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Transport : 51% en voiture 33% en transport en commun 6% en vélo</a:t>
            </a:r>
          </a:p>
          <a:p>
            <a:r>
              <a:rPr lang="fr-FR" dirty="0"/>
              <a:t>Arrêter l’abonnement transport en cours d’année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9235-EEDD-47CA-8283-938AA433A8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12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9235-EEDD-47CA-8283-938AA433A8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810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37 </a:t>
            </a:r>
            <a:r>
              <a:rPr lang="fr-FR" dirty="0" err="1"/>
              <a:t>vélobus</a:t>
            </a:r>
            <a:r>
              <a:rPr lang="fr-FR" dirty="0"/>
              <a:t> (+9 pédibus)</a:t>
            </a:r>
          </a:p>
          <a:p>
            <a:r>
              <a:rPr lang="fr-FR" dirty="0"/>
              <a:t>80% sont intéressés par ce dispositif</a:t>
            </a:r>
          </a:p>
          <a:p>
            <a:r>
              <a:rPr lang="fr-FR" dirty="0"/>
              <a:t>93% des parents envisagent de laisser leur enfant à d’autres parents</a:t>
            </a:r>
          </a:p>
          <a:p>
            <a:r>
              <a:rPr lang="fr-FR" dirty="0"/>
              <a:t>60% qui accompagneraient le </a:t>
            </a:r>
            <a:r>
              <a:rPr lang="fr-FR" dirty="0" err="1"/>
              <a:t>vélobus</a:t>
            </a:r>
            <a:r>
              <a:rPr lang="fr-FR" dirty="0"/>
              <a:t> (ponctuellement ou quotidiennement)</a:t>
            </a:r>
          </a:p>
          <a:p>
            <a:r>
              <a:rPr lang="fr-FR" dirty="0"/>
              <a:t>Pourquoi laisser mon enfant : sécurité et autonomie + écologie qui est remonté et qui n’était pas dans les propositions,</a:t>
            </a:r>
          </a:p>
          <a:p>
            <a:r>
              <a:rPr lang="fr-FR" dirty="0"/>
              <a:t>Freins : éloignement et sécurité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9235-EEDD-47CA-8283-938AA433A8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754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39235-EEDD-47CA-8283-938AA433A8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78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9235-EEDD-47CA-8283-938AA433A8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09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évoque la non-rémunération</a:t>
            </a:r>
            <a:r>
              <a:rPr lang="fr-FR" baseline="0" dirty="0"/>
              <a:t> des accompagnateurs 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9235-EEDD-47CA-8283-938AA433A8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10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06" y="0"/>
            <a:ext cx="12222106" cy="6874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6600" y="1338097"/>
            <a:ext cx="6197600" cy="2099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200" baseline="0">
                <a:solidFill>
                  <a:srgbClr val="18204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104" cy="687493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1906" y="1338097"/>
            <a:ext cx="6197600" cy="2099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200" baseline="0">
                <a:solidFill>
                  <a:srgbClr val="18204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fr-FR" sz="1800" b="1" u="none" kern="1200" dirty="0" smtClean="0">
                <a:solidFill>
                  <a:srgbClr val="FFC000"/>
                </a:solidFill>
                <a:latin typeface="Branding Medium" panose="00000600000000000000" pitchFamily="50" charset="0"/>
                <a:ea typeface="+mn-ea"/>
                <a:cs typeface="+mn-cs"/>
              </a:defRPr>
            </a:lvl1pPr>
            <a:lvl2pPr marL="128016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lang="fr-FR" sz="18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sz="1800" b="0" u="none">
                <a:solidFill>
                  <a:schemeClr val="tx1"/>
                </a:solidFill>
                <a:latin typeface="+mn-lt"/>
              </a:defRPr>
            </a:lvl3pPr>
            <a:lvl4pPr marL="7429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lang="fr-FR" sz="18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lang="fr-FR" sz="18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lang="en-US" sz="1800" b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marL="128016" lvl="1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Premier niveau</a:t>
            </a:r>
          </a:p>
          <a:p>
            <a:pPr marL="448056" lvl="2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Deuxième niveau</a:t>
            </a:r>
          </a:p>
          <a:p>
            <a:pPr marL="742950" lvl="3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Troisième</a:t>
            </a:r>
          </a:p>
          <a:p>
            <a:pPr marL="925830" lvl="4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Quatrième</a:t>
            </a:r>
          </a:p>
          <a:p>
            <a:pPr marL="1200150" lvl="5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C0F7994-D877-40DA-A560-2A1D6A0A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30" y="585216"/>
            <a:ext cx="11277274" cy="1170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u="none"/>
            </a:lvl1pPr>
            <a:lvl2pPr>
              <a:defRPr sz="1800" b="0" u="none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 marL="7429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sz="1800">
                <a:solidFill>
                  <a:schemeClr val="tx1"/>
                </a:solidFill>
                <a:latin typeface="+mn-lt"/>
              </a:defRPr>
            </a:lvl4pPr>
            <a:lvl5pPr marL="92583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sz="1800">
                <a:solidFill>
                  <a:schemeClr val="tx1"/>
                </a:solidFill>
                <a:latin typeface="+mn-lt"/>
              </a:defRPr>
            </a:lvl5pPr>
            <a:lvl6pPr marL="12001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sz="1800">
                <a:solidFill>
                  <a:schemeClr val="tx1"/>
                </a:solidFill>
                <a:latin typeface="+mn-lt"/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marL="128016" lvl="1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Premier niveau</a:t>
            </a:r>
          </a:p>
          <a:p>
            <a:pPr marL="448056" lvl="2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Deuxième niveau</a:t>
            </a:r>
          </a:p>
          <a:p>
            <a:pPr marL="742950" lvl="3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Troisième</a:t>
            </a:r>
          </a:p>
          <a:p>
            <a:pPr marL="925830" lvl="4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Quatrième</a:t>
            </a:r>
          </a:p>
          <a:p>
            <a:pPr marL="1200150" lvl="5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u="none"/>
            </a:lvl1pPr>
            <a:lvl2pPr marL="128016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sz="1800" b="0" u="none">
                <a:solidFill>
                  <a:schemeClr val="tx1"/>
                </a:solidFill>
                <a:latin typeface="+mn-lt"/>
              </a:defRPr>
            </a:lvl2pPr>
            <a:lvl3pPr marL="448056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sz="1800" b="0" u="none">
                <a:solidFill>
                  <a:schemeClr val="tx1"/>
                </a:solidFill>
                <a:latin typeface="+mn-lt"/>
              </a:defRPr>
            </a:lvl3pPr>
            <a:lvl4pPr marL="7429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sz="1800" b="0" u="none">
                <a:solidFill>
                  <a:schemeClr val="tx1"/>
                </a:solidFill>
                <a:latin typeface="+mn-lt"/>
              </a:defRPr>
            </a:lvl4pPr>
            <a:lvl5pPr marL="92583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sz="1800" b="0" u="none">
                <a:solidFill>
                  <a:schemeClr val="tx1"/>
                </a:solidFill>
                <a:latin typeface="+mn-lt"/>
              </a:defRPr>
            </a:lvl5pPr>
            <a:lvl6pPr marL="120015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 sz="1800" b="0" u="none">
                <a:solidFill>
                  <a:schemeClr val="tx1"/>
                </a:solidFill>
                <a:latin typeface="+mn-lt"/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marL="128016" lvl="1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Premier niveau</a:t>
            </a:r>
          </a:p>
          <a:p>
            <a:pPr marL="448056" lvl="2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Deuxième niveau</a:t>
            </a:r>
          </a:p>
          <a:p>
            <a:pPr marL="742950" lvl="3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Troisième</a:t>
            </a:r>
          </a:p>
          <a:p>
            <a:pPr marL="925830" lvl="4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Quatrième</a:t>
            </a:r>
          </a:p>
          <a:p>
            <a:pPr marL="1200150" lvl="5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2F7AE8E-6FED-4D21-978B-F3146F49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30" y="585216"/>
            <a:ext cx="11277274" cy="1170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B5DDA4-22DE-48B2-A432-64D42FED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30" y="585216"/>
            <a:ext cx="11277274" cy="1170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104" cy="687493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1906" y="1338097"/>
            <a:ext cx="6197600" cy="2099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4400" spc="200" baseline="0">
                <a:solidFill>
                  <a:srgbClr val="18204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1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430" y="585216"/>
            <a:ext cx="11277274" cy="1170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marL="128016" lvl="1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Premier niveau</a:t>
            </a:r>
          </a:p>
          <a:p>
            <a:pPr marL="448056" lvl="2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Deuxième niveau</a:t>
            </a:r>
          </a:p>
          <a:p>
            <a:pPr marL="742950" lvl="3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Troisième</a:t>
            </a:r>
          </a:p>
          <a:p>
            <a:pPr marL="925830" lvl="4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Quatrième</a:t>
            </a:r>
          </a:p>
          <a:p>
            <a:pPr marL="1200150" lvl="5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Wingdings 2" panose="05020102010507070707" pitchFamily="18" charset="2"/>
              <a:buChar char="æ"/>
              <a:defRPr/>
            </a:pPr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8917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73318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060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222106" cy="287867"/>
          </a:xfrm>
          <a:prstGeom prst="rect">
            <a:avLst/>
          </a:prstGeom>
          <a:solidFill>
            <a:srgbClr val="182047"/>
          </a:solidFill>
          <a:ln>
            <a:solidFill>
              <a:srgbClr val="182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01902" y="5503138"/>
            <a:ext cx="908809" cy="1266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200" b="1" kern="1200" cap="all" spc="200" baseline="0" dirty="0">
          <a:solidFill>
            <a:srgbClr val="002060"/>
          </a:solidFill>
          <a:latin typeface="Folks-Heavy" panose="02000903030000020004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lang="fr-FR" sz="1800" b="1" u="none" kern="1200" dirty="0" smtClean="0">
          <a:solidFill>
            <a:srgbClr val="FFC000"/>
          </a:solidFill>
          <a:latin typeface="Branding Medium" panose="00000600000000000000" pitchFamily="50" charset="0"/>
          <a:ea typeface="+mn-ea"/>
          <a:cs typeface="+mn-cs"/>
        </a:defRPr>
      </a:lvl1pPr>
      <a:lvl2pPr marL="128016" indent="-28575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FFC000"/>
        </a:buClr>
        <a:buFont typeface="Wingdings 2" panose="05020102010507070707" pitchFamily="18" charset="2"/>
        <a:buChar char="æ"/>
        <a:defRPr lang="fr-FR" sz="1800" b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28575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FFC000"/>
        </a:buClr>
        <a:buFont typeface="Wingdings 2" panose="05020102010507070707" pitchFamily="18" charset="2"/>
        <a:buChar char="æ"/>
        <a:defRPr sz="1800" b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28575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FFC000"/>
        </a:buClr>
        <a:buFont typeface="Wingdings 2" panose="05020102010507070707" pitchFamily="18" charset="2"/>
        <a:buChar char="æ"/>
        <a:defRPr lang="en-US" sz="1800" b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28575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FFC000"/>
        </a:buClr>
        <a:buFont typeface="Wingdings 2" panose="05020102010507070707" pitchFamily="18" charset="2"/>
        <a:buChar char="æ"/>
        <a:defRPr sz="1800" b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28575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FFC000"/>
        </a:buClr>
        <a:buFont typeface="Wingdings 2" panose="05020102010507070707" pitchFamily="18" charset="2"/>
        <a:buChar char="æ"/>
        <a:defRPr sz="1800" b="0" u="none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lang="fr-FR" sz="1100" kern="1200" dirty="0" smtClean="0">
          <a:solidFill>
            <a:srgbClr val="002060"/>
          </a:solidFill>
          <a:latin typeface="Branding Medium" panose="00000600000000000000" pitchFamily="50" charset="0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0390" y="881147"/>
            <a:ext cx="5911973" cy="260346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latin typeface="Franceolympique-Medium" panose="02000606020000020003" pitchFamily="2" charset="-18"/>
              </a:rPr>
              <a:t>Résultats de l’enquête mobilité – Sion-les-Mines</a:t>
            </a:r>
            <a:br>
              <a:rPr lang="fr-FR" sz="3600" dirty="0">
                <a:latin typeface="Franceolympique-Medium" panose="02000606020000020003" pitchFamily="2" charset="-18"/>
              </a:rPr>
            </a:br>
            <a:r>
              <a:rPr lang="fr-FR" sz="3600" dirty="0">
                <a:latin typeface="Franceolympique-Medium" panose="02000606020000020003" pitchFamily="2" charset="-18"/>
              </a:rPr>
              <a:t>-</a:t>
            </a:r>
            <a:br>
              <a:rPr lang="fr-FR" sz="3600" dirty="0">
                <a:latin typeface="Franceolympique-Medium" panose="02000606020000020003" pitchFamily="2" charset="-18"/>
              </a:rPr>
            </a:br>
            <a:r>
              <a:rPr lang="fr-FR" sz="3600" dirty="0">
                <a:latin typeface="Franceolympique-Medium" panose="02000606020000020003" pitchFamily="2" charset="-18"/>
              </a:rPr>
              <a:t>Écoles Saint-Joseph / Grands Chênes</a:t>
            </a:r>
          </a:p>
        </p:txBody>
      </p:sp>
    </p:spTree>
    <p:extLst>
      <p:ext uri="{BB962C8B-B14F-4D97-AF65-F5344CB8AC3E}">
        <p14:creationId xmlns:p14="http://schemas.microsoft.com/office/powerpoint/2010/main" val="211854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68" y="311947"/>
            <a:ext cx="11277274" cy="1170644"/>
          </a:xfrm>
        </p:spPr>
        <p:txBody>
          <a:bodyPr/>
          <a:lstStyle/>
          <a:p>
            <a:pPr algn="ctr"/>
            <a:r>
              <a:rPr lang="fr-FR" dirty="0">
                <a:latin typeface="Franceolympique-Medium" panose="02000606020000020003" pitchFamily="2" charset="-18"/>
              </a:rPr>
              <a:t>Intérêts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728B1D5-080F-9A3F-1A6F-77B5395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168" y="1264920"/>
            <a:ext cx="9720073" cy="4023360"/>
          </a:xfrm>
        </p:spPr>
        <p:txBody>
          <a:bodyPr/>
          <a:lstStyle/>
          <a:p>
            <a:r>
              <a:rPr lang="fr-FR" b="0" dirty="0">
                <a:solidFill>
                  <a:srgbClr val="182047"/>
                </a:solidFill>
              </a:rPr>
              <a:t>Gain de temps </a:t>
            </a:r>
          </a:p>
          <a:p>
            <a:r>
              <a:rPr lang="fr-FR" b="0" dirty="0">
                <a:solidFill>
                  <a:srgbClr val="182047"/>
                </a:solidFill>
              </a:rPr>
              <a:t>Solidarité et convivialité entre enfants et entre parents </a:t>
            </a:r>
          </a:p>
          <a:p>
            <a:r>
              <a:rPr lang="fr-FR" b="0" dirty="0">
                <a:solidFill>
                  <a:srgbClr val="182047"/>
                </a:solidFill>
              </a:rPr>
              <a:t>Apprentissage de règles pour les enfants et progression vers l’autonomie</a:t>
            </a:r>
          </a:p>
          <a:p>
            <a:r>
              <a:rPr lang="fr-FR" b="0" dirty="0">
                <a:solidFill>
                  <a:srgbClr val="182047"/>
                </a:solidFill>
              </a:rPr>
              <a:t>Bien être de l’enfant (lutte contre la sédentarité)</a:t>
            </a:r>
          </a:p>
          <a:p>
            <a:r>
              <a:rPr lang="fr-FR" b="0" dirty="0">
                <a:solidFill>
                  <a:srgbClr val="182047"/>
                </a:solidFill>
              </a:rPr>
              <a:t>Eco responsable et bon pour l’environnement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96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1961" y="290927"/>
            <a:ext cx="11277274" cy="1170644"/>
          </a:xfrm>
        </p:spPr>
        <p:txBody>
          <a:bodyPr/>
          <a:lstStyle/>
          <a:p>
            <a:pPr algn="ctr"/>
            <a:r>
              <a:rPr lang="fr-FR" dirty="0">
                <a:latin typeface="Franceolympique-Medium" panose="02000606020000020003" pitchFamily="2" charset="-18"/>
              </a:rPr>
              <a:t>La mise en place du dispositif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207" y="1271753"/>
            <a:ext cx="11298621" cy="558624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Les conditions matérielles  :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endParaRPr lang="fr-FR" b="0" dirty="0">
              <a:solidFill>
                <a:srgbClr val="182047"/>
              </a:solidFill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Vélo en bon état  de sécurité (freins, </a:t>
            </a:r>
            <a:r>
              <a:rPr lang="fr-FR" b="0" dirty="0" err="1">
                <a:solidFill>
                  <a:srgbClr val="182047"/>
                </a:solidFill>
              </a:rPr>
              <a:t>transmission-pédales,chaines</a:t>
            </a:r>
            <a:r>
              <a:rPr lang="fr-FR" b="0" dirty="0">
                <a:solidFill>
                  <a:srgbClr val="182047"/>
                </a:solidFill>
              </a:rPr>
              <a:t>, pneumatiques, éclairage)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Port du casque obligatoire 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Savoir Rouler A Vélo (SRAV)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La mise à disposition de chasubles 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Le portage du cartable (dos, porte bagage) </a:t>
            </a:r>
          </a:p>
        </p:txBody>
      </p:sp>
    </p:spTree>
    <p:extLst>
      <p:ext uri="{BB962C8B-B14F-4D97-AF65-F5344CB8AC3E}">
        <p14:creationId xmlns:p14="http://schemas.microsoft.com/office/powerpoint/2010/main" val="284037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31B55E0-16FE-DD3E-4667-21C456BA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L’encadrement du dispositif pour les déplacements  (parents, seniors, tiers ,  personnel municipal, autres) En précisant les jours et le moment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Formation des accompagnateurs 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Création d’une charte entre enfants et parents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 l’accord écrit des parents pour confier leur enfant 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Souscription d’une assurance par l’association des parents d’élèves 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Création de circuits en fonction du lieu d’habitation des participants, horaire 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La nécessité d’un pilote de ligne 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Documents complémentaires (autorisation des parents, charte , assurances , horaires )</a:t>
            </a:r>
          </a:p>
          <a:p>
            <a:endParaRPr lang="fr-FR" b="0" dirty="0">
              <a:solidFill>
                <a:srgbClr val="182047"/>
              </a:solidFill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62B4D7-C33E-3580-A191-E864E14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autres conditions </a:t>
            </a:r>
          </a:p>
        </p:txBody>
      </p:sp>
    </p:spTree>
    <p:extLst>
      <p:ext uri="{BB962C8B-B14F-4D97-AF65-F5344CB8AC3E}">
        <p14:creationId xmlns:p14="http://schemas.microsoft.com/office/powerpoint/2010/main" val="92997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9E7A59A-02DA-2B11-AB17-DFEA07033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dirty="0">
                <a:solidFill>
                  <a:srgbClr val="182047"/>
                </a:solidFill>
              </a:rPr>
              <a:t>Le CDOS s’engage à fournir : </a:t>
            </a:r>
          </a:p>
          <a:p>
            <a:r>
              <a:rPr lang="fr-FR" b="0" dirty="0">
                <a:solidFill>
                  <a:srgbClr val="182047"/>
                </a:solidFill>
              </a:rPr>
              <a:t>les rangements vélo dans chaque école</a:t>
            </a:r>
          </a:p>
          <a:p>
            <a:r>
              <a:rPr lang="fr-FR" b="0" dirty="0">
                <a:solidFill>
                  <a:srgbClr val="182047"/>
                </a:solidFill>
              </a:rPr>
              <a:t>la formation </a:t>
            </a:r>
            <a:r>
              <a:rPr lang="fr-FR" b="0">
                <a:solidFill>
                  <a:srgbClr val="182047"/>
                </a:solidFill>
              </a:rPr>
              <a:t>des accompagnateurs</a:t>
            </a:r>
            <a:r>
              <a:rPr lang="fr-FR" b="0" dirty="0">
                <a:solidFill>
                  <a:srgbClr val="182047"/>
                </a:solidFill>
              </a:rPr>
              <a:t>, </a:t>
            </a:r>
          </a:p>
          <a:p>
            <a:r>
              <a:rPr lang="fr-FR" b="0" dirty="0">
                <a:solidFill>
                  <a:srgbClr val="182047"/>
                </a:solidFill>
              </a:rPr>
              <a:t>les gilets </a:t>
            </a:r>
            <a:r>
              <a:rPr lang="fr-FR" b="0" dirty="0" err="1">
                <a:solidFill>
                  <a:srgbClr val="182047"/>
                </a:solidFill>
              </a:rPr>
              <a:t>rétro-réfléchissants</a:t>
            </a:r>
            <a:r>
              <a:rPr lang="fr-FR" b="0" dirty="0">
                <a:solidFill>
                  <a:srgbClr val="182047"/>
                </a:solidFill>
              </a:rPr>
              <a:t> personnalisés</a:t>
            </a:r>
          </a:p>
          <a:p>
            <a:r>
              <a:rPr lang="fr-FR" b="0" dirty="0">
                <a:solidFill>
                  <a:srgbClr val="182047"/>
                </a:solidFill>
              </a:rPr>
              <a:t>Le suivi du dispositif et sa valorisation</a:t>
            </a:r>
          </a:p>
          <a:p>
            <a:r>
              <a:rPr lang="fr-FR" b="0" dirty="0">
                <a:solidFill>
                  <a:srgbClr val="182047"/>
                </a:solidFill>
              </a:rPr>
              <a:t>La valorisation des accompagnateurs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C3C329-4E66-AF96-8BAE-1433E722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L’engagement du CDOS</a:t>
            </a:r>
          </a:p>
        </p:txBody>
      </p:sp>
    </p:spTree>
    <p:extLst>
      <p:ext uri="{BB962C8B-B14F-4D97-AF65-F5344CB8AC3E}">
        <p14:creationId xmlns:p14="http://schemas.microsoft.com/office/powerpoint/2010/main" val="182606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451" y="290926"/>
            <a:ext cx="11277274" cy="1170644"/>
          </a:xfrm>
        </p:spPr>
        <p:txBody>
          <a:bodyPr/>
          <a:lstStyle/>
          <a:p>
            <a:pPr algn="ctr"/>
            <a:r>
              <a:rPr lang="fr-FR" b="0" dirty="0">
                <a:latin typeface="Franceolympique-Medium" panose="02000606020000020003" pitchFamily="2" charset="-18"/>
              </a:rPr>
              <a:t>Rappel du Projet </a:t>
            </a:r>
            <a:r>
              <a:rPr lang="fr-FR" dirty="0">
                <a:latin typeface="Franceolympique-Medium" panose="02000606020000020003" pitchFamily="2" charset="-18"/>
              </a:rPr>
              <a:t>ICAPS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451" y="2018275"/>
            <a:ext cx="9720073" cy="5016588"/>
          </a:xfrm>
        </p:spPr>
        <p:txBody>
          <a:bodyPr/>
          <a:lstStyle/>
          <a:p>
            <a:r>
              <a:rPr lang="fr-FR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ICAPS : </a:t>
            </a:r>
            <a:r>
              <a:rPr lang="fr-FR" b="0" dirty="0">
                <a:solidFill>
                  <a:srgbClr val="182047"/>
                </a:solidFill>
              </a:rPr>
              <a:t>Intervention Centrée sur l'Activité Physique et la Sédentarité lancée par l’ARS  (Agence régionale de la Santé)</a:t>
            </a:r>
          </a:p>
          <a:p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Projet mené par le CDOS, en collaboration avec le Comité Départemental d’Athlétisme et l’école Saint-Joseph </a:t>
            </a:r>
          </a:p>
          <a:p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Objectifs : </a:t>
            </a:r>
            <a:r>
              <a:rPr lang="fr-FR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Pratique de l’activité physique, lutte contre la sédentarité, mobilité active :</a:t>
            </a:r>
          </a:p>
          <a:p>
            <a:endParaRPr lang="fr-FR" dirty="0">
              <a:solidFill>
                <a:srgbClr val="182047"/>
              </a:solidFill>
              <a:latin typeface="Franceolympique-Medium" panose="02000606020000020003" pitchFamily="2" charset="-18"/>
            </a:endParaRPr>
          </a:p>
          <a:p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		1h de l’activité physique</a:t>
            </a:r>
          </a:p>
          <a:p>
            <a:r>
              <a:rPr lang="fr-FR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		</a:t>
            </a:r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20 min le temps passé devant un écran</a:t>
            </a:r>
          </a:p>
          <a:p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Avec des actions élargies (mobilités douces, conférences sur sujet concernant les enfants) </a:t>
            </a:r>
            <a:endParaRPr lang="fr-FR" dirty="0">
              <a:solidFill>
                <a:srgbClr val="182047"/>
              </a:solidFill>
              <a:latin typeface="Franceolympique-Medium" panose="02000606020000020003" pitchFamily="2" charset="-18"/>
            </a:endParaRPr>
          </a:p>
          <a:p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Projet financé par </a:t>
            </a:r>
            <a:r>
              <a:rPr lang="fr-FR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l’Agence Régionale de Santé (ARS) </a:t>
            </a:r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suite à une réponse à un appel à manifestation d’intérêt. (AMI)</a:t>
            </a:r>
          </a:p>
          <a:p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L’action développée à Sion-les-Mines est un projet satellite d’un dispositif national.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rot="19286911">
            <a:off x="1860328" y="3915817"/>
            <a:ext cx="294290" cy="2522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3086911">
            <a:off x="1860327" y="4390278"/>
            <a:ext cx="294290" cy="2522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La démarche ICAPS | CNDAPS - Centre National d'appui au Déploiement en  Activité Physique / lutte contre la Sédentarit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366" y="290926"/>
            <a:ext cx="2400525" cy="17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2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451" y="301436"/>
            <a:ext cx="11277274" cy="1170644"/>
          </a:xfrm>
        </p:spPr>
        <p:txBody>
          <a:bodyPr/>
          <a:lstStyle/>
          <a:p>
            <a:pPr algn="ctr"/>
            <a:r>
              <a:rPr lang="fr-FR" dirty="0">
                <a:latin typeface="Franceolympique-Medium" panose="02000606020000020003" pitchFamily="2" charset="-18"/>
              </a:rPr>
              <a:t>L’enquête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434" y="1692166"/>
            <a:ext cx="11267089" cy="483475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82047"/>
                </a:solidFill>
              </a:rPr>
              <a:t>Inspirée par l’enquête d’une association spécialiste des dispositifs de mobilité douce (réseau Mille-Pattes)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182047"/>
              </a:solidFill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82047"/>
                </a:solidFill>
              </a:rPr>
              <a:t>Menée sur les deux écoles de la commune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182047"/>
              </a:solidFill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82047"/>
                </a:solidFill>
              </a:rPr>
              <a:t>66 réponses reçues (taux de réponse de 40%)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182047"/>
              </a:solidFill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82047"/>
                </a:solidFill>
              </a:rPr>
              <a:t>Répartition : 59,1% Saint-Joseph ; 40,9% Grands-Chênes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182047"/>
              </a:solidFill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82047"/>
                </a:solidFill>
              </a:rPr>
              <a:t>83% des répondants représentent des enfants en primaire</a:t>
            </a:r>
          </a:p>
          <a:p>
            <a:pPr>
              <a:buClr>
                <a:srgbClr val="182047"/>
              </a:buClr>
            </a:pPr>
            <a:endParaRPr lang="fr-FR" dirty="0">
              <a:solidFill>
                <a:srgbClr val="182047"/>
              </a:solidFill>
            </a:endParaRPr>
          </a:p>
          <a:p>
            <a:pPr>
              <a:buClr>
                <a:srgbClr val="182047"/>
              </a:buClr>
            </a:pPr>
            <a:endParaRPr lang="fr-FR" dirty="0">
              <a:solidFill>
                <a:srgbClr val="182047"/>
              </a:solidFill>
            </a:endParaRPr>
          </a:p>
          <a:p>
            <a:pPr algn="ctr"/>
            <a:r>
              <a:rPr lang="fr-FR" sz="1900" dirty="0">
                <a:solidFill>
                  <a:srgbClr val="182047"/>
                </a:solidFill>
              </a:rPr>
              <a:t>La restitution de l’enquête est non-exhaustive mais reste significative</a:t>
            </a:r>
          </a:p>
        </p:txBody>
      </p:sp>
    </p:spTree>
    <p:extLst>
      <p:ext uri="{BB962C8B-B14F-4D97-AF65-F5344CB8AC3E}">
        <p14:creationId xmlns:p14="http://schemas.microsoft.com/office/powerpoint/2010/main" val="79059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1451" y="301436"/>
            <a:ext cx="11277274" cy="1170644"/>
          </a:xfrm>
        </p:spPr>
        <p:txBody>
          <a:bodyPr/>
          <a:lstStyle/>
          <a:p>
            <a:pPr algn="ctr"/>
            <a:r>
              <a:rPr lang="fr-FR" dirty="0">
                <a:latin typeface="Franceolympique-Medium" panose="02000606020000020003" pitchFamily="2" charset="-18"/>
              </a:rPr>
              <a:t>L’enquête</a:t>
            </a:r>
          </a:p>
        </p:txBody>
      </p:sp>
      <p:sp>
        <p:nvSpPr>
          <p:cNvPr id="8" name="AutoShape 6" descr="Tableau des réponses au formulaire Forms. Titre de la question : A quelle distance de l’école se situe votre domicile ?  &#10;. Nombre de réponses : 66 réponses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929747966"/>
              </p:ext>
            </p:extLst>
          </p:nvPr>
        </p:nvGraphicFramePr>
        <p:xfrm>
          <a:off x="108607" y="1671777"/>
          <a:ext cx="5661572" cy="456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3139381124"/>
              </p:ext>
            </p:extLst>
          </p:nvPr>
        </p:nvGraphicFramePr>
        <p:xfrm>
          <a:off x="5770179" y="1671777"/>
          <a:ext cx="5661572" cy="456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813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318031069"/>
              </p:ext>
            </p:extLst>
          </p:nvPr>
        </p:nvGraphicFramePr>
        <p:xfrm>
          <a:off x="3308281" y="1892494"/>
          <a:ext cx="5661572" cy="456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1451" y="301436"/>
            <a:ext cx="11277274" cy="1170644"/>
          </a:xfrm>
        </p:spPr>
        <p:txBody>
          <a:bodyPr/>
          <a:lstStyle/>
          <a:p>
            <a:pPr algn="ctr"/>
            <a:r>
              <a:rPr lang="fr-FR" dirty="0">
                <a:latin typeface="Franceolympique-Medium" panose="02000606020000020003" pitchFamily="2" charset="-18"/>
              </a:rPr>
              <a:t>LE TRAJET DOMICILE – école de vos enfants</a:t>
            </a:r>
          </a:p>
        </p:txBody>
      </p:sp>
    </p:spTree>
    <p:extLst>
      <p:ext uri="{BB962C8B-B14F-4D97-AF65-F5344CB8AC3E}">
        <p14:creationId xmlns:p14="http://schemas.microsoft.com/office/powerpoint/2010/main" val="225481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920" y="301436"/>
            <a:ext cx="11277274" cy="1170644"/>
          </a:xfrm>
        </p:spPr>
        <p:txBody>
          <a:bodyPr/>
          <a:lstStyle/>
          <a:p>
            <a:pPr algn="ctr"/>
            <a:r>
              <a:rPr lang="fr-FR" dirty="0">
                <a:latin typeface="Franceolympique-Medium" panose="02000606020000020003" pitchFamily="2" charset="-18"/>
              </a:rPr>
              <a:t>Pourquoi le choix du </a:t>
            </a:r>
            <a:r>
              <a:rPr lang="fr-FR" dirty="0" err="1">
                <a:latin typeface="Franceolympique-Medium" panose="02000606020000020003" pitchFamily="2" charset="-18"/>
              </a:rPr>
              <a:t>Vélobus</a:t>
            </a:r>
            <a:r>
              <a:rPr lang="fr-FR" dirty="0">
                <a:latin typeface="Franceolympique-Medium" panose="02000606020000020003" pitchFamily="2" charset="-18"/>
              </a:rPr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28557" y="1472080"/>
            <a:ext cx="5797085" cy="5186855"/>
          </a:xfrm>
        </p:spPr>
        <p:txBody>
          <a:bodyPr>
            <a:normAutofit/>
          </a:bodyPr>
          <a:lstStyle/>
          <a:p>
            <a:r>
              <a:rPr lang="fr-FR" b="0" dirty="0">
                <a:solidFill>
                  <a:srgbClr val="182047"/>
                </a:solidFill>
              </a:rPr>
              <a:t>Ce que nous retirons des réponses liées </a:t>
            </a:r>
            <a:r>
              <a:rPr lang="fr-FR" dirty="0">
                <a:solidFill>
                  <a:srgbClr val="182047"/>
                </a:solidFill>
              </a:rPr>
              <a:t>au pédibus (9 réponses) : </a:t>
            </a:r>
          </a:p>
          <a:p>
            <a:endParaRPr lang="fr-FR" dirty="0">
              <a:solidFill>
                <a:srgbClr val="182047"/>
              </a:solidFill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2/3 des parents répondants envisagent d’accompagner le dispositif, au moins occasionnellement 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endParaRPr lang="fr-FR" b="0" dirty="0">
              <a:solidFill>
                <a:srgbClr val="182047"/>
              </a:solidFill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Tous les parents sont d’accord de confier leur enfant à un adulte pour effectuer le trajet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endParaRPr lang="fr-FR" b="0" dirty="0">
              <a:solidFill>
                <a:srgbClr val="182047"/>
              </a:solidFill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</a:rPr>
              <a:t>La sécurité du trajet reste 			 la première préoccupation </a:t>
            </a:r>
          </a:p>
          <a:p>
            <a:endParaRPr lang="fr-FR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803866036"/>
              </p:ext>
            </p:extLst>
          </p:nvPr>
        </p:nvGraphicFramePr>
        <p:xfrm>
          <a:off x="371365" y="1682288"/>
          <a:ext cx="5661572" cy="456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591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9E3AF8F-7F87-8784-7D70-4ED4C51FA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182047"/>
                </a:solidFill>
              </a:rPr>
              <a:t>Organisation d’un déplacement collectif à pied (pédibus)  en vélo (</a:t>
            </a:r>
            <a:r>
              <a:rPr lang="fr-FR" dirty="0" err="1">
                <a:solidFill>
                  <a:srgbClr val="182047"/>
                </a:solidFill>
              </a:rPr>
              <a:t>velobus</a:t>
            </a:r>
            <a:r>
              <a:rPr lang="fr-FR" dirty="0">
                <a:solidFill>
                  <a:srgbClr val="182047"/>
                </a:solidFill>
              </a:rPr>
              <a:t>) encadré </a:t>
            </a:r>
          </a:p>
          <a:p>
            <a:r>
              <a:rPr lang="fr-FR" dirty="0">
                <a:solidFill>
                  <a:srgbClr val="182047"/>
                </a:solidFill>
              </a:rPr>
              <a:t>C’est gratuit, il y a des horaires et un circuit de ramassage et des accompagnateurs</a:t>
            </a:r>
          </a:p>
          <a:p>
            <a:r>
              <a:rPr lang="fr-FR" dirty="0">
                <a:solidFill>
                  <a:srgbClr val="182047"/>
                </a:solidFill>
              </a:rPr>
              <a:t>C’est souple –on peut le prendre certains jours et à l’aller ou/et au retour </a:t>
            </a:r>
          </a:p>
          <a:p>
            <a:r>
              <a:rPr lang="fr-FR" dirty="0">
                <a:solidFill>
                  <a:srgbClr val="182047"/>
                </a:solidFill>
              </a:rPr>
              <a:t>C’est sécurisé et chacun y a ses responsabilités </a:t>
            </a:r>
          </a:p>
          <a:p>
            <a:r>
              <a:rPr lang="fr-FR" dirty="0">
                <a:solidFill>
                  <a:srgbClr val="182047"/>
                </a:solidFill>
              </a:rPr>
              <a:t>Les parents sont impliqués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41C248E-DB67-7132-F7F6-A1DA146A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PEDIBUS   VELOBUS quel concept ?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66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89920" y="301436"/>
            <a:ext cx="11277274" cy="1170644"/>
          </a:xfrm>
        </p:spPr>
        <p:txBody>
          <a:bodyPr/>
          <a:lstStyle/>
          <a:p>
            <a:pPr algn="ctr"/>
            <a:r>
              <a:rPr lang="fr-FR" dirty="0">
                <a:latin typeface="Franceolympique-Medium" panose="02000606020000020003" pitchFamily="2" charset="-18"/>
              </a:rPr>
              <a:t>Mise en place du </a:t>
            </a:r>
            <a:r>
              <a:rPr lang="fr-FR" dirty="0" err="1">
                <a:latin typeface="Franceolympique-Medium" panose="02000606020000020003" pitchFamily="2" charset="-18"/>
              </a:rPr>
              <a:t>Vélobus</a:t>
            </a:r>
            <a:r>
              <a:rPr lang="fr-FR" dirty="0">
                <a:latin typeface="Franceolympique-Medium" panose="02000606020000020003" pitchFamily="2" charset="-18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19176" y="1417374"/>
            <a:ext cx="212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37 réponses  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872070" y="1867006"/>
            <a:ext cx="10512973" cy="4891986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Les conclusions :</a:t>
            </a:r>
          </a:p>
          <a:p>
            <a:endParaRPr lang="fr-FR" sz="800" b="0" dirty="0">
              <a:solidFill>
                <a:srgbClr val="182047"/>
              </a:solidFill>
              <a:latin typeface="Franceolympique-Medium" panose="02000606020000020003" pitchFamily="2" charset="-18"/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80 % des répondants envisagent de se lancer dans le dispositif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endParaRPr lang="fr-FR" sz="1400" b="0" dirty="0">
              <a:solidFill>
                <a:srgbClr val="182047"/>
              </a:solidFill>
              <a:latin typeface="Franceolympique-Medium" panose="02000606020000020003" pitchFamily="2" charset="-18"/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93% des parents envisagent de laisser leur enfant à d’autres accompagnateurs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endParaRPr lang="fr-FR" sz="1400" b="0" dirty="0">
              <a:solidFill>
                <a:srgbClr val="182047"/>
              </a:solidFill>
              <a:latin typeface="Franceolympique-Medium" panose="02000606020000020003" pitchFamily="2" charset="-18"/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60% seraient prêts à accompagner ce dispositif (quotidiennement ou occasionnellement)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endParaRPr lang="fr-FR" sz="1400" b="0" dirty="0">
              <a:solidFill>
                <a:srgbClr val="182047"/>
              </a:solidFill>
              <a:latin typeface="Franceolympique-Medium" panose="02000606020000020003" pitchFamily="2" charset="-18"/>
            </a:endParaRP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r>
              <a:rPr lang="fr-FR" b="0" dirty="0">
                <a:solidFill>
                  <a:srgbClr val="182047"/>
                </a:solidFill>
                <a:latin typeface="Franceolympique-Medium" panose="02000606020000020003" pitchFamily="2" charset="-18"/>
              </a:rPr>
              <a:t>La sécurité et l’autonomie des enfants sont vos premières préoccupations. </a:t>
            </a:r>
          </a:p>
          <a:p>
            <a:pPr marL="285750" indent="-285750">
              <a:buClr>
                <a:srgbClr val="182047"/>
              </a:buClr>
              <a:buFont typeface="Arial" panose="020B0604020202020204" pitchFamily="34" charset="0"/>
              <a:buChar char="•"/>
            </a:pPr>
            <a:endParaRPr lang="fr-FR" b="0" dirty="0">
              <a:solidFill>
                <a:srgbClr val="182047"/>
              </a:solidFill>
              <a:latin typeface="Franceolympique-Medium" panose="0200060602000002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3579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376" y="298298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Franceolympique-Medium" panose="02000606020000020003" pitchFamily="2" charset="-18"/>
              </a:rPr>
              <a:t>Questions sur l’enquête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9F16DAE-0388-4441-F2E7-372B5F3BE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711" y="1816074"/>
            <a:ext cx="7364930" cy="42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60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CDOS44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CDOS44" id="{55B6003A-EF69-4644-BA1B-0F1D083E4E35}" vid="{E1387633-EBBB-4C24-9F29-6706E58619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786</Words>
  <Application>Microsoft Office PowerPoint</Application>
  <PresentationFormat>Grand écran</PresentationFormat>
  <Paragraphs>108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Branding Medium</vt:lpstr>
      <vt:lpstr>Calibri</vt:lpstr>
      <vt:lpstr>Folks-Heavy</vt:lpstr>
      <vt:lpstr>Franceolympique-Medium</vt:lpstr>
      <vt:lpstr>Tw Cen MT</vt:lpstr>
      <vt:lpstr>Tw Cen MT Condensed</vt:lpstr>
      <vt:lpstr>Wingdings 2</vt:lpstr>
      <vt:lpstr>Wingdings 3</vt:lpstr>
      <vt:lpstr>ThèmeCDOS44</vt:lpstr>
      <vt:lpstr>Résultats de l’enquête mobilité – Sion-les-Mines - Écoles Saint-Joseph / Grands Chênes</vt:lpstr>
      <vt:lpstr>Rappel du Projet ICAPS</vt:lpstr>
      <vt:lpstr>L’enquête</vt:lpstr>
      <vt:lpstr>L’enquête</vt:lpstr>
      <vt:lpstr>LE TRAJET DOMICILE – école de vos enfants</vt:lpstr>
      <vt:lpstr>Pourquoi le choix du Vélobus ?</vt:lpstr>
      <vt:lpstr>PEDIBUS   VELOBUS quel concept ? </vt:lpstr>
      <vt:lpstr>Mise en place du Vélobus </vt:lpstr>
      <vt:lpstr>Questions sur l’enquête</vt:lpstr>
      <vt:lpstr>Intérêts</vt:lpstr>
      <vt:lpstr>La mise en place du dispositif</vt:lpstr>
      <vt:lpstr>Les autres conditions </vt:lpstr>
      <vt:lpstr>L’engagement du CDOS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visioconférence</dc:title>
  <dc:creator>Caroline FENEROL</dc:creator>
  <cp:lastModifiedBy>berthelot gilles</cp:lastModifiedBy>
  <cp:revision>407</cp:revision>
  <cp:lastPrinted>2018-03-07T15:55:44Z</cp:lastPrinted>
  <dcterms:created xsi:type="dcterms:W3CDTF">2017-01-30T10:41:09Z</dcterms:created>
  <dcterms:modified xsi:type="dcterms:W3CDTF">2023-03-28T08:38:39Z</dcterms:modified>
</cp:coreProperties>
</file>