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0" r:id="rId5"/>
    <p:sldId id="259" r:id="rId6"/>
    <p:sldId id="264" r:id="rId7"/>
    <p:sldId id="268" r:id="rId8"/>
    <p:sldId id="262" r:id="rId9"/>
    <p:sldId id="261" r:id="rId10"/>
    <p:sldId id="266" r:id="rId11"/>
    <p:sldId id="265" r:id="rId12"/>
    <p:sldId id="257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65111" autoAdjust="0"/>
  </p:normalViewPr>
  <p:slideViewPr>
    <p:cSldViewPr snapToGrid="0">
      <p:cViewPr varScale="1">
        <p:scale>
          <a:sx n="46" d="100"/>
          <a:sy n="46" d="100"/>
        </p:scale>
        <p:origin x="-16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4" d="100"/>
          <a:sy n="94" d="100"/>
        </p:scale>
        <p:origin x="2544" y="-157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BC2A-14CE-4730-B892-3E75BA371301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64933-3986-4618-A400-650F53051D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06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532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Protocole ARS Pays de Loire</a:t>
            </a:r>
          </a:p>
          <a:p>
            <a:r>
              <a:rPr lang="fr-FR" dirty="0"/>
              <a:t>P5 : « Le chef d’établissement incite les représentants légaux à lui transmettre les informations nécessaires au suivi de la situation : confirmation ou infirmation du cas. »</a:t>
            </a:r>
          </a:p>
          <a:p>
            <a:r>
              <a:rPr lang="fr-FR" dirty="0"/>
              <a:t>P6 : « Il appartient aux responsables légaux d’informer le directeur ou le responsable d’établissement qu’un élève est un cas confirmé. </a:t>
            </a:r>
          </a:p>
          <a:p>
            <a:r>
              <a:rPr lang="fr-FR" dirty="0"/>
              <a:t>L’élève ne doit pas se rendre à l’école ou à l’établissement avant le délai défini par son médecin (8 jours minimum). </a:t>
            </a:r>
          </a:p>
          <a:p>
            <a:r>
              <a:rPr lang="fr-FR" dirty="0"/>
              <a:t>Les mêmes dispositions sont applicables aux personnels. »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110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88490" y="4248150"/>
            <a:ext cx="6769510" cy="3600450"/>
          </a:xfrm>
        </p:spPr>
        <p:txBody>
          <a:bodyPr/>
          <a:lstStyle/>
          <a:p>
            <a:endParaRPr lang="fr-FR" sz="900" b="1" i="0" u="none" strike="noStrike" kern="1200" baseline="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4510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85725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903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45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85748" y="4220936"/>
            <a:ext cx="6335487" cy="3600450"/>
          </a:xfrm>
        </p:spPr>
        <p:txBody>
          <a:bodyPr/>
          <a:lstStyle/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970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789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246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53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396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184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Protocole ARS Pays de Loire :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P5 :« Il est rappelé qu’un élève ou un personnel qui présente des symptômes évocateurs de Covid-19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doit pas se rendre à l’école ou à l’établissement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en informe ce dernier.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même manière, </a:t>
            </a:r>
            <a:r>
              <a:rPr lang="fr-FR" sz="1200" b="1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dès lors qu’un test de dépistage est prescrit à un élève ou à un personnel, même en l’absence de symptômes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celui-ci ne se rend pas à l’école ou à l’établissement (isolement dans l’attente du résultat du test) et en informe ce dernier. »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544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Protocole ARS Pays de Loire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P5 : « La personne symptomatique est immédiatement isolée dans l’attente de la prise en charge médicale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Le </a:t>
            </a:r>
            <a:r>
              <a:rPr lang="fr-FR" dirty="0"/>
              <a:t>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 d’établissement se charge d’appliquer la mesure d’éviction de la personne symptomatique ;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Le chef d’établissement informe l’élève et ses représentants légaux des démarches à entreprendre (consultation du médecin traitant ou de la plateforme Covid-19), si nécessaire avec l’aide des personnels de santé ou sociaux ;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Le lieu de classe est délocalisé temporairement, dans la mesure du possible ;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Les lieux de vie concernés sont nettoyés et désinfectés et font l’objet d’une aération ou d’une ventilation renforcée.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l’attente des résultats, les activités scolaires dans l’école ou l’établissement sont maintenues en poursuivant avec attention les mesures du protocole sanitaire. Aucune communication externe n’est nécessaire à ce stade.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187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Lorsque l’enfant est symptomatique, il convient de consulter un médecin et de communiquer avec le CE</a:t>
            </a:r>
          </a:p>
          <a:p>
            <a:endParaRPr lang="fr-FR" dirty="0"/>
          </a:p>
          <a:p>
            <a:r>
              <a:rPr lang="fr-FR" b="1" dirty="0"/>
              <a:t>Protocole ARS Pays de Loire</a:t>
            </a:r>
          </a:p>
          <a:p>
            <a:r>
              <a:rPr lang="fr-FR" dirty="0"/>
              <a:t>P5 : « Le chef d’établissement incite les représentants légaux à lui transmettre les informations nécessaires au suivi de la situation : confirmation ou infirmation du cas.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64933-3986-4618-A400-650F53051D4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54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728329-1A5B-436E-9947-EE379763A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7200" dirty="0"/>
              <a:t>REUNION DE PARENTS</a:t>
            </a:r>
            <a:br>
              <a:rPr lang="fr-FR" sz="7200" dirty="0"/>
            </a:br>
            <a:r>
              <a:rPr lang="fr-FR" sz="7200" dirty="0"/>
              <a:t>ET CONTEXTE SANITAIRE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253711D-C323-4FB3-BE74-E7292FD1E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147" y="5532774"/>
            <a:ext cx="10572000" cy="43497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RENTREE 2020/2021</a:t>
            </a:r>
          </a:p>
          <a:p>
            <a:pPr algn="ctr"/>
            <a:r>
              <a:rPr lang="fr-FR" sz="1200" b="1" dirty="0"/>
              <a:t>Version du 5 septembre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4A79E34-43AC-4782-BC2C-A3FE94299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0" t="18487" r="11387" b="-601"/>
          <a:stretch/>
        </p:blipFill>
        <p:spPr>
          <a:xfrm>
            <a:off x="8630816" y="5006765"/>
            <a:ext cx="2472613" cy="17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8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xmlns="" id="{9EFDB8FF-F951-4802-B91D-06C1748A214A}"/>
              </a:ext>
            </a:extLst>
          </p:cNvPr>
          <p:cNvSpPr/>
          <p:nvPr/>
        </p:nvSpPr>
        <p:spPr>
          <a:xfrm>
            <a:off x="4814595" y="3377681"/>
            <a:ext cx="4021494" cy="32750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8537E6-0109-4B3C-AABF-6AB6425B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1380931"/>
            <a:ext cx="12260424" cy="979099"/>
          </a:xfrm>
        </p:spPr>
        <p:txBody>
          <a:bodyPr/>
          <a:lstStyle/>
          <a:p>
            <a:r>
              <a:rPr lang="fr-FR" sz="6000" dirty="0"/>
              <a:t>Informer le chef d’établissement :</a:t>
            </a:r>
          </a:p>
        </p:txBody>
      </p:sp>
      <p:sp>
        <p:nvSpPr>
          <p:cNvPr id="3" name="Rectangle : avec coin rogné 2">
            <a:extLst>
              <a:ext uri="{FF2B5EF4-FFF2-40B4-BE49-F238E27FC236}">
                <a16:creationId xmlns:a16="http://schemas.microsoft.com/office/drawing/2014/main" xmlns="" id="{3A901EFF-BD75-4404-B1D1-8E3CF3E3DAAF}"/>
              </a:ext>
            </a:extLst>
          </p:cNvPr>
          <p:cNvSpPr/>
          <p:nvPr/>
        </p:nvSpPr>
        <p:spPr>
          <a:xfrm>
            <a:off x="3974842" y="2090057"/>
            <a:ext cx="4021494" cy="32750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si votre enfant ou une personne du foyer de l’enfant doit se faire tester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xmlns="" id="{13B2FF6C-CE1E-471C-94AC-A71B998DE7E4}"/>
              </a:ext>
            </a:extLst>
          </p:cNvPr>
          <p:cNvSpPr/>
          <p:nvPr/>
        </p:nvSpPr>
        <p:spPr>
          <a:xfrm rot="1053792">
            <a:off x="7919394" y="2746310"/>
            <a:ext cx="4021494" cy="32750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si votre enfant est testé positif au COVID-19</a:t>
            </a:r>
          </a:p>
        </p:txBody>
      </p:sp>
      <p:pic>
        <p:nvPicPr>
          <p:cNvPr id="2050" name="Picture 2" descr="Pictogramme téléphone portable autorisé">
            <a:extLst>
              <a:ext uri="{FF2B5EF4-FFF2-40B4-BE49-F238E27FC236}">
                <a16:creationId xmlns:a16="http://schemas.microsoft.com/office/drawing/2014/main" xmlns="" id="{CC610FCF-772D-488C-B8A3-B72ACAB4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96" y="2452398"/>
            <a:ext cx="3435220" cy="3435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7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4AD6F8-D81F-4A2F-BEB4-68599E333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0" y="1169229"/>
            <a:ext cx="12191999" cy="1387359"/>
          </a:xfrm>
        </p:spPr>
        <p:txBody>
          <a:bodyPr/>
          <a:lstStyle/>
          <a:p>
            <a:r>
              <a:rPr lang="fr-FR" sz="4000" dirty="0"/>
              <a:t>En cas de personne confirmée </a:t>
            </a:r>
            <a:r>
              <a:rPr lang="fr-FR" sz="4000" dirty="0" smtClean="0"/>
              <a:t>à la </a:t>
            </a:r>
            <a:r>
              <a:rPr lang="fr-FR" sz="4000" dirty="0"/>
              <a:t>COVID-19 dans l’école, si votre enfant a été en contact avec celle-ci, un courrier de l’ARS vous parviendra indiquant la conduite à tenir.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5E443C3-42BD-4BA9-813E-0E286C2D3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229" y="5691394"/>
            <a:ext cx="8035420" cy="1315896"/>
          </a:xfrm>
        </p:spPr>
        <p:txBody>
          <a:bodyPr>
            <a:normAutofit/>
          </a:bodyPr>
          <a:lstStyle/>
          <a:p>
            <a:r>
              <a:rPr lang="fr-FR" sz="4400" b="1" dirty="0"/>
              <a:t>Information aux familles</a:t>
            </a:r>
          </a:p>
        </p:txBody>
      </p:sp>
      <p:pic>
        <p:nvPicPr>
          <p:cNvPr id="3074" name="Picture 2" descr="Agence régionale de santé — Wikipédia">
            <a:extLst>
              <a:ext uri="{FF2B5EF4-FFF2-40B4-BE49-F238E27FC236}">
                <a16:creationId xmlns:a16="http://schemas.microsoft.com/office/drawing/2014/main" xmlns="" id="{F1236D79-C372-4FAB-AE1B-0DBA6A34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343" y="2698783"/>
            <a:ext cx="3891934" cy="21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67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10D211-D871-46EC-84A8-7B353637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447" y="1101012"/>
            <a:ext cx="4691398" cy="2957804"/>
          </a:xfrm>
          <a:solidFill>
            <a:srgbClr val="33CCCC"/>
          </a:solidFill>
        </p:spPr>
        <p:txBody>
          <a:bodyPr/>
          <a:lstStyle/>
          <a:p>
            <a:r>
              <a:rPr lang="fr-FR" sz="4000" dirty="0"/>
              <a:t>Informer le chef d’établissement de l’état de santé de votre enfant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102ABD7-46EE-46EB-B83F-730CC4B0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881" y="4825420"/>
            <a:ext cx="6319968" cy="1717423"/>
          </a:xfrm>
          <a:solidFill>
            <a:srgbClr val="33CCCC"/>
          </a:solidFill>
        </p:spPr>
        <p:txBody>
          <a:bodyPr/>
          <a:lstStyle/>
          <a:p>
            <a:endParaRPr lang="fr-FR" dirty="0"/>
          </a:p>
          <a:p>
            <a:r>
              <a:rPr lang="fr-FR" sz="3200" b="1" dirty="0"/>
              <a:t>Consulter, dès que nécessaire,  votre médecin de famille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BC0DAF3-E94B-498B-A1EA-2673EF75B7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4642" y="4795934"/>
            <a:ext cx="4284566" cy="1711397"/>
          </a:xfrm>
          <a:solidFill>
            <a:srgbClr val="33CCCC"/>
          </a:solidFill>
        </p:spPr>
        <p:txBody>
          <a:bodyPr>
            <a:normAutofit fontScale="92500" lnSpcReduction="20000"/>
          </a:bodyPr>
          <a:lstStyle/>
          <a:p>
            <a:endParaRPr lang="fr-FR" sz="2400" b="1" dirty="0"/>
          </a:p>
          <a:p>
            <a:r>
              <a:rPr lang="fr-FR" sz="3200" b="1" dirty="0"/>
              <a:t>Attendre les consignes de l’école ou de l’ARS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5A5FB3C-30AB-4847-918E-BCA064A14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2" t="19260" r="2041" b="18749"/>
          <a:stretch/>
        </p:blipFill>
        <p:spPr>
          <a:xfrm>
            <a:off x="746449" y="1250303"/>
            <a:ext cx="3853543" cy="2531640"/>
          </a:xfrm>
          <a:prstGeom prst="rect">
            <a:avLst/>
          </a:prstGeom>
        </p:spPr>
      </p:pic>
      <p:pic>
        <p:nvPicPr>
          <p:cNvPr id="4098" name="Picture 2" descr="Vivre la légèreté grâce à la transparence - Catherine Coker">
            <a:extLst>
              <a:ext uri="{FF2B5EF4-FFF2-40B4-BE49-F238E27FC236}">
                <a16:creationId xmlns:a16="http://schemas.microsoft.com/office/drawing/2014/main" xmlns="" id="{35CF432F-BEA0-45EA-9EFC-D2D5299E2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9" r="16301" b="581"/>
          <a:stretch/>
        </p:blipFill>
        <p:spPr bwMode="auto">
          <a:xfrm>
            <a:off x="4404049" y="1250302"/>
            <a:ext cx="2513808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89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e Merci fleur herbier | Les Créatifs Parisiens">
            <a:extLst>
              <a:ext uri="{FF2B5EF4-FFF2-40B4-BE49-F238E27FC236}">
                <a16:creationId xmlns:a16="http://schemas.microsoft.com/office/drawing/2014/main" xmlns="" id="{17D81C59-3E6A-4612-A215-BCF6FECCC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5" t="22305" r="14652" b="31922"/>
          <a:stretch/>
        </p:blipFill>
        <p:spPr bwMode="auto">
          <a:xfrm>
            <a:off x="1436912" y="2509934"/>
            <a:ext cx="4357287" cy="19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23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E141DB6-57DD-4C49-9D1C-E1FFBDDCA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09" y="5654072"/>
            <a:ext cx="11915191" cy="434974"/>
          </a:xfrm>
        </p:spPr>
        <p:txBody>
          <a:bodyPr>
            <a:noAutofit/>
          </a:bodyPr>
          <a:lstStyle/>
          <a:p>
            <a:r>
              <a:rPr lang="fr-FR" sz="3600" b="1" dirty="0"/>
              <a:t>SI UN ELEVE EST SUSCEPTIBLE D’AVOIR LA COVID-19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18E8F6F-AA7F-4F66-A9C0-D47C13CD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5" y="832660"/>
            <a:ext cx="3857625" cy="34385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5B1995D-0D26-434D-AE6D-D48F59D0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113" y="809527"/>
            <a:ext cx="3394593" cy="34713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C970D10-745E-45A0-8452-3B1D23CCE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315" y="813804"/>
            <a:ext cx="3762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8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63B78-9063-4CB9-AD75-E1873986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777" y="447188"/>
            <a:ext cx="12280777" cy="970450"/>
          </a:xfrm>
        </p:spPr>
        <p:txBody>
          <a:bodyPr/>
          <a:lstStyle/>
          <a:p>
            <a:r>
              <a:rPr lang="fr-FR" sz="6600" dirty="0"/>
              <a:t>NECESSAIRE COLLABORATION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D38CC791-700E-4904-92BB-225A511DEF66}"/>
              </a:ext>
            </a:extLst>
          </p:cNvPr>
          <p:cNvSpPr/>
          <p:nvPr/>
        </p:nvSpPr>
        <p:spPr>
          <a:xfrm>
            <a:off x="1145220" y="3227032"/>
            <a:ext cx="10386874" cy="3249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AFIN DE GARANTIR   LA SANTE DE TOUS, ENFANTS ET ADULTES</a:t>
            </a:r>
          </a:p>
        </p:txBody>
      </p:sp>
      <p:pic>
        <p:nvPicPr>
          <p:cNvPr id="1028" name="Picture 4" descr="Conseillère Ecole Famille - Etablissement primaire Nyon Léman">
            <a:extLst>
              <a:ext uri="{FF2B5EF4-FFF2-40B4-BE49-F238E27FC236}">
                <a16:creationId xmlns:a16="http://schemas.microsoft.com/office/drawing/2014/main" xmlns="" id="{C036FBA6-235C-455F-8E6A-64BA5A48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451" y="3462744"/>
            <a:ext cx="6710064" cy="21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6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63B78-9063-4CB9-AD75-E1873986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5" y="997694"/>
            <a:ext cx="12280777" cy="970450"/>
          </a:xfrm>
        </p:spPr>
        <p:txBody>
          <a:bodyPr/>
          <a:lstStyle/>
          <a:p>
            <a:r>
              <a:rPr lang="fr-FR" sz="6600" dirty="0"/>
              <a:t>Surveiller la température de son enfant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F01C48D-AD40-475E-AE33-A02BEAC50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1" t="20491" r="78351" b="24462"/>
          <a:stretch/>
        </p:blipFill>
        <p:spPr>
          <a:xfrm>
            <a:off x="240187" y="3293707"/>
            <a:ext cx="2503013" cy="246328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84526CD0-DF54-403E-AC32-463DBC8F7909}"/>
              </a:ext>
            </a:extLst>
          </p:cNvPr>
          <p:cNvSpPr/>
          <p:nvPr/>
        </p:nvSpPr>
        <p:spPr>
          <a:xfrm>
            <a:off x="3153746" y="3237723"/>
            <a:ext cx="8546841" cy="2509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Si votre enfant a une température supérieure à 38°, il doit rester à la maison</a:t>
            </a:r>
          </a:p>
        </p:txBody>
      </p:sp>
    </p:spTree>
    <p:extLst>
      <p:ext uri="{BB962C8B-B14F-4D97-AF65-F5344CB8AC3E}">
        <p14:creationId xmlns:p14="http://schemas.microsoft.com/office/powerpoint/2010/main" xmlns="" val="32655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1FEB76-4709-4AAC-8251-916DBDDF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22" y="932379"/>
            <a:ext cx="10571998" cy="970450"/>
          </a:xfrm>
        </p:spPr>
        <p:txBody>
          <a:bodyPr/>
          <a:lstStyle/>
          <a:p>
            <a:r>
              <a:rPr lang="fr-FR" dirty="0"/>
              <a:t>Vérifier que votre enfant se lave bien les mains pendant 30 secondes, avant son départ  pour l’école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3CED4C6-CDB9-48E7-8BEE-132BFA134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" t="5894" r="76291" b="50519"/>
          <a:stretch/>
        </p:blipFill>
        <p:spPr>
          <a:xfrm>
            <a:off x="4002833" y="2584579"/>
            <a:ext cx="3834882" cy="38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2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chez l'enfant: symptômes, soins et prévention">
            <a:extLst>
              <a:ext uri="{FF2B5EF4-FFF2-40B4-BE49-F238E27FC236}">
                <a16:creationId xmlns:a16="http://schemas.microsoft.com/office/drawing/2014/main" xmlns="" id="{02E6D056-14B3-4E39-B164-EEA91D9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054" y="2258300"/>
            <a:ext cx="66103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63B78-9063-4CB9-AD75-E1873986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8" y="904388"/>
            <a:ext cx="12280777" cy="970450"/>
          </a:xfrm>
        </p:spPr>
        <p:txBody>
          <a:bodyPr/>
          <a:lstStyle/>
          <a:p>
            <a:r>
              <a:rPr lang="fr-FR" sz="5400" dirty="0"/>
              <a:t>Garder son enfant à la maison s’il présente des signes de la COVID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62193CD-12CB-41F7-BBEA-EDA0B712A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44" t="53920" r="14778" b="8567"/>
          <a:stretch/>
        </p:blipFill>
        <p:spPr>
          <a:xfrm>
            <a:off x="6428792" y="4927008"/>
            <a:ext cx="1716832" cy="1930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4A1135-E37C-4FC3-9296-C119F4D7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6" t="3233" r="44738" b="49348"/>
          <a:stretch/>
        </p:blipFill>
        <p:spPr>
          <a:xfrm>
            <a:off x="998492" y="3946846"/>
            <a:ext cx="1856674" cy="1744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2994081-4FD1-450A-ADBF-5A2D80240E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2" t="54041" r="56107" b="1055"/>
          <a:stretch/>
        </p:blipFill>
        <p:spPr>
          <a:xfrm>
            <a:off x="9433248" y="3678140"/>
            <a:ext cx="2192694" cy="257337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ADA9D520-4854-4163-B39B-C77A18AC3BD5}"/>
              </a:ext>
            </a:extLst>
          </p:cNvPr>
          <p:cNvSpPr/>
          <p:nvPr/>
        </p:nvSpPr>
        <p:spPr>
          <a:xfrm>
            <a:off x="5561045" y="5719665"/>
            <a:ext cx="1175657" cy="10636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Rhinite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6EFD6D6-167E-4F55-9B93-FB694957A8F1}"/>
              </a:ext>
            </a:extLst>
          </p:cNvPr>
          <p:cNvSpPr/>
          <p:nvPr/>
        </p:nvSpPr>
        <p:spPr>
          <a:xfrm>
            <a:off x="8724123" y="5477069"/>
            <a:ext cx="1384041" cy="12534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Signes digestifs</a:t>
            </a:r>
          </a:p>
        </p:txBody>
      </p:sp>
    </p:spTree>
    <p:extLst>
      <p:ext uri="{BB962C8B-B14F-4D97-AF65-F5344CB8AC3E}">
        <p14:creationId xmlns:p14="http://schemas.microsoft.com/office/powerpoint/2010/main" xmlns="" val="47767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63B78-9063-4CB9-AD75-E1873986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03" y="988364"/>
            <a:ext cx="12280777" cy="970450"/>
          </a:xfrm>
        </p:spPr>
        <p:txBody>
          <a:bodyPr/>
          <a:lstStyle/>
          <a:p>
            <a:r>
              <a:rPr lang="fr-FR" sz="4400" dirty="0"/>
              <a:t>Garder son enfant à la maison si une personne de votre foyer est testée positive au COVID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B4B0C20-7BE6-4763-AACE-E8E23341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0" t="14920" r="7250" b="12802"/>
          <a:stretch/>
        </p:blipFill>
        <p:spPr>
          <a:xfrm>
            <a:off x="653143" y="3166879"/>
            <a:ext cx="7259215" cy="3495177"/>
          </a:xfrm>
          <a:prstGeom prst="rect">
            <a:avLst/>
          </a:prstGeom>
        </p:spPr>
      </p:pic>
      <p:pic>
        <p:nvPicPr>
          <p:cNvPr id="1026" name="Picture 2" descr="Ressources pour le collège – Arts plastiques">
            <a:extLst>
              <a:ext uri="{FF2B5EF4-FFF2-40B4-BE49-F238E27FC236}">
                <a16:creationId xmlns:a16="http://schemas.microsoft.com/office/drawing/2014/main" xmlns="" id="{F155D062-B6B8-4E83-8325-C92E0491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972" y="3176294"/>
            <a:ext cx="3504424" cy="35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ic.actu.fr/uploads/2020/05/centre-test-covid-19-coronavirus-population-chu-lille-854x569.jpeg">
            <a:extLst>
              <a:ext uri="{FF2B5EF4-FFF2-40B4-BE49-F238E27FC236}">
                <a16:creationId xmlns:a16="http://schemas.microsoft.com/office/drawing/2014/main" xmlns="" id="{7CC75EBF-2766-4BFB-9EAA-8148B7B0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410" y="2025425"/>
            <a:ext cx="2477705" cy="16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7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63B78-9063-4CB9-AD75-E1873986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11" y="559156"/>
            <a:ext cx="12280777" cy="970450"/>
          </a:xfrm>
        </p:spPr>
        <p:txBody>
          <a:bodyPr/>
          <a:lstStyle/>
          <a:p>
            <a:r>
              <a:rPr lang="fr-FR" sz="4400" dirty="0"/>
              <a:t>Garder son enfant à la maison si un test de dépistage PCR COVID-19 lui est prescrit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B4B0C20-7BE6-4763-AACE-E8E23341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0" t="14920" r="7250" b="12802"/>
          <a:stretch/>
        </p:blipFill>
        <p:spPr>
          <a:xfrm>
            <a:off x="634481" y="2858969"/>
            <a:ext cx="7259215" cy="3495177"/>
          </a:xfrm>
          <a:prstGeom prst="rect">
            <a:avLst/>
          </a:prstGeom>
        </p:spPr>
      </p:pic>
      <p:pic>
        <p:nvPicPr>
          <p:cNvPr id="1026" name="Picture 2" descr="Ressources pour le collège – Arts plastiques">
            <a:extLst>
              <a:ext uri="{FF2B5EF4-FFF2-40B4-BE49-F238E27FC236}">
                <a16:creationId xmlns:a16="http://schemas.microsoft.com/office/drawing/2014/main" xmlns="" id="{F155D062-B6B8-4E83-8325-C92E0491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303" y="2859054"/>
            <a:ext cx="3504424" cy="35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ts de dépistage Covid-19 - Mairie de Falaise">
            <a:extLst>
              <a:ext uri="{FF2B5EF4-FFF2-40B4-BE49-F238E27FC236}">
                <a16:creationId xmlns:a16="http://schemas.microsoft.com/office/drawing/2014/main" xmlns="" id="{80DFE8B4-C41A-4DA0-B524-5DC9F413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159" y="2052152"/>
            <a:ext cx="2509295" cy="2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35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B875A9-3CEB-4D42-98CF-B3A2353E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78" y="913719"/>
            <a:ext cx="10571998" cy="970450"/>
          </a:xfrm>
        </p:spPr>
        <p:txBody>
          <a:bodyPr/>
          <a:lstStyle/>
          <a:p>
            <a:r>
              <a:rPr lang="fr-FR" dirty="0"/>
              <a:t>Venir rapidement chercher votre enfant si l’école vous appelle car celui-ci présente des symptômes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C82352-B238-4341-96B7-17D0AB02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t="13011" r="75696" b="22259"/>
          <a:stretch/>
        </p:blipFill>
        <p:spPr>
          <a:xfrm>
            <a:off x="3415003" y="2398502"/>
            <a:ext cx="4310743" cy="41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92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BD6F39-5280-4D9B-ABB6-9A12060C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" y="905069"/>
            <a:ext cx="12024049" cy="970450"/>
          </a:xfrm>
        </p:spPr>
        <p:txBody>
          <a:bodyPr/>
          <a:lstStyle/>
          <a:p>
            <a:r>
              <a:rPr lang="fr-FR" dirty="0"/>
              <a:t>Consulter votre médecin traitant.  Un certificat médical vous sera demandé pour un retour à l’école. </a:t>
            </a:r>
            <a:r>
              <a:rPr lang="fr-FR" sz="2800" dirty="0"/>
              <a:t>A défaut, une quatorzaine sera appliquée.</a:t>
            </a:r>
          </a:p>
        </p:txBody>
      </p:sp>
      <p:pic>
        <p:nvPicPr>
          <p:cNvPr id="2050" name="Picture 2" descr="Médecin généraliste – Blog des Secondes">
            <a:extLst>
              <a:ext uri="{FF2B5EF4-FFF2-40B4-BE49-F238E27FC236}">
                <a16:creationId xmlns:a16="http://schemas.microsoft.com/office/drawing/2014/main" xmlns="" id="{27DC9E4D-1B8C-4F30-9DAC-3EE12291B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0" t="10766" r="7972" b="11240"/>
          <a:stretch/>
        </p:blipFill>
        <p:spPr bwMode="auto">
          <a:xfrm>
            <a:off x="4236098" y="2670809"/>
            <a:ext cx="4161453" cy="39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102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463</TotalTime>
  <Words>314</Words>
  <Application>Microsoft Office PowerPoint</Application>
  <PresentationFormat>Personnalisé</PresentationFormat>
  <Paragraphs>68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Concis</vt:lpstr>
      <vt:lpstr>REUNION DE PARENTS ET CONTEXTE SANITAIRE</vt:lpstr>
      <vt:lpstr>NECESSAIRE COLLABORATION</vt:lpstr>
      <vt:lpstr>Surveiller la température de son enfant</vt:lpstr>
      <vt:lpstr>Vérifier que votre enfant se lave bien les mains pendant 30 secondes, avant son départ  pour l’école </vt:lpstr>
      <vt:lpstr>Garder son enfant à la maison s’il présente des signes de la COVID </vt:lpstr>
      <vt:lpstr>Garder son enfant à la maison si une personne de votre foyer est testée positive au COVID</vt:lpstr>
      <vt:lpstr>Garder son enfant à la maison si un test de dépistage PCR COVID-19 lui est prescrit  </vt:lpstr>
      <vt:lpstr>Venir rapidement chercher votre enfant si l’école vous appelle car celui-ci présente des symptômes </vt:lpstr>
      <vt:lpstr>Consulter votre médecin traitant.  Un certificat médical vous sera demandé pour un retour à l’école. A défaut, une quatorzaine sera appliquée.</vt:lpstr>
      <vt:lpstr>Informer le chef d’établissement :</vt:lpstr>
      <vt:lpstr>En cas de personne confirmée à la COVID-19 dans l’école, si votre enfant a été en contact avec celle-ci, un courrier de l’ARS vous parviendra indiquant la conduite à tenir.</vt:lpstr>
      <vt:lpstr>Informer le chef d’établissement de l’état de santé de votre enfant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PARENTS ET CONTEXTE SANITAIRE</dc:title>
  <dc:creator>Mauricette Bodin</dc:creator>
  <cp:lastModifiedBy>Direction</cp:lastModifiedBy>
  <cp:revision>48</cp:revision>
  <dcterms:created xsi:type="dcterms:W3CDTF">2020-09-01T17:26:39Z</dcterms:created>
  <dcterms:modified xsi:type="dcterms:W3CDTF">2020-09-16T08:38:14Z</dcterms:modified>
</cp:coreProperties>
</file>