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68" r:id="rId4"/>
    <p:sldId id="264" r:id="rId5"/>
    <p:sldId id="265" r:id="rId6"/>
    <p:sldId id="279" r:id="rId7"/>
    <p:sldId id="258" r:id="rId8"/>
    <p:sldId id="281" r:id="rId9"/>
    <p:sldId id="269" r:id="rId10"/>
    <p:sldId id="272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60" r:id="rId19"/>
    <p:sldId id="259" r:id="rId20"/>
    <p:sldId id="261" r:id="rId21"/>
    <p:sldId id="262" r:id="rId22"/>
    <p:sldId id="263" r:id="rId23"/>
    <p:sldId id="278" r:id="rId24"/>
    <p:sldId id="266" r:id="rId25"/>
    <p:sldId id="267" r:id="rId26"/>
    <p:sldId id="280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rayonL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1" autoAdjust="0"/>
    <p:restoredTop sz="94660"/>
  </p:normalViewPr>
  <p:slideViewPr>
    <p:cSldViewPr>
      <p:cViewPr>
        <p:scale>
          <a:sx n="66" d="100"/>
          <a:sy n="66" d="100"/>
        </p:scale>
        <p:origin x="-11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68C7D9-9BA1-42E2-B992-7B18A1A6D9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D0B3-C452-4126-8A52-818281FE9E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A058-35BE-42EB-98C7-0F7D9E03F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D9C9-3F56-4EB0-94E2-7AE430B835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0CD4-911B-4935-862E-08499DA671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BF18-D7DF-4B86-97C3-466F0C0EEB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B03C-22B4-4CD0-A43E-E3F48A278F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AD80-4C80-4952-B404-2E67B750A6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69C79-962F-497D-A728-FABE85B90F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3007-B2E4-4F8F-B256-7EAE8EAA22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23EC-F8DE-43C1-A83F-73CA0C2E80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4270-040A-4237-81B4-E96CC4BD8E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621B-69B2-402A-8997-37851026EF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AB2D132-67FD-4A9B-A46E-79D347DFC0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esf.net/fr/tests/enfant/flocon.html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esf.net/fr/tests/enfant/ours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jpeg"/><Relationship Id="rId10" Type="http://schemas.openxmlformats.org/officeDocument/2006/relationships/image" Target="../media/image31.png"/><Relationship Id="rId4" Type="http://schemas.openxmlformats.org/officeDocument/2006/relationships/hyperlink" Target="http://www.esf.net/fr/tests/enfant/1ere-etoile.html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rof\Desktop\Classe%20de%20neige\dossier%20parents%20et%20enseignants\4%20TROUSSEAU%20CLASSE%20DE%20NEIGE.do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rof\Desktop\Classe%20de%20neige\dossier%20parents%20et%20enseignants\2.1%20fiche%20sant&#233;.doc" TargetMode="External"/><Relationship Id="rId7" Type="http://schemas.openxmlformats.org/officeDocument/2006/relationships/image" Target="../media/image4.jpeg"/><Relationship Id="rId2" Type="http://schemas.openxmlformats.org/officeDocument/2006/relationships/hyperlink" Target="file:///C:\Users\Prof\Desktop\Classe%20de%20neige\dossier%20parents%20et%20enseignants\1%20fiche%20info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h&#232;que%20publipostage.doc" TargetMode="External"/><Relationship Id="rId5" Type="http://schemas.openxmlformats.org/officeDocument/2006/relationships/hyperlink" Target="file:///C:\Users\Prof\Desktop\Classe%20de%20neige\dossier%20parents%20et%20enseignants\3%20fiche%20autorisation%20des%20parents.doc" TargetMode="External"/><Relationship Id="rId4" Type="http://schemas.openxmlformats.org/officeDocument/2006/relationships/hyperlink" Target="file:///C:\Users\Prof\Desktop\Classe%20de%20neige\dossier%20parents%20et%20enseignants\2.2%20fiche%20de%20liaison%20sanitaire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oseph.sionlesmines.3" TargetMode="External"/><Relationship Id="rId2" Type="http://schemas.openxmlformats.org/officeDocument/2006/relationships/hyperlink" Target="https://stjosephsion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0D3KDKSGSi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fr-FR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Classe </a:t>
            </a:r>
            <a:r>
              <a:rPr lang="fr-FR" sz="32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neige</a:t>
            </a:r>
          </a:p>
          <a:p>
            <a:pPr algn="ctr">
              <a:spcBef>
                <a:spcPct val="20000"/>
              </a:spcBef>
              <a:defRPr/>
            </a:pPr>
            <a:r>
              <a:rPr lang="fr-FR" sz="32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Du </a:t>
            </a:r>
            <a:r>
              <a:rPr lang="fr-FR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 </a:t>
            </a:r>
            <a:r>
              <a:rPr lang="fr-FR" sz="32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au 9</a:t>
            </a:r>
            <a:r>
              <a:rPr lang="fr-FR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fr-FR" sz="32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février </a:t>
            </a:r>
            <a:r>
              <a:rPr lang="fr-FR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2019</a:t>
            </a:r>
            <a:endParaRPr lang="fr-FR" sz="3200" kern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3" name="Image 2" descr="La Ferm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2204864"/>
            <a:ext cx="4104456" cy="2736304"/>
          </a:xfrm>
          <a:prstGeom prst="rect">
            <a:avLst/>
          </a:prstGeom>
        </p:spPr>
      </p:pic>
      <p:pic>
        <p:nvPicPr>
          <p:cNvPr id="4" name="Image 3" descr="Banniere-Classe-de-nei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1953846"/>
          </a:xfrm>
          <a:prstGeom prst="rect">
            <a:avLst/>
          </a:prstGeom>
        </p:spPr>
      </p:pic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0" descr="La Ferm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429000"/>
            <a:ext cx="42116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e 11" descr="lam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3213100"/>
            <a:ext cx="39449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Image 12" descr="Marmotte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33375"/>
            <a:ext cx="42116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13" descr="chambre marmottes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463" y="333375"/>
            <a:ext cx="43291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école_0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 descr="Les Rainette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40306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Image 4" descr="Chambre Rainettes (2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620713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 5" descr="Panorama chambr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716338"/>
            <a:ext cx="77406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 descr="Salle à manger (2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21283"/>
            <a:ext cx="43354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 2" descr="salle à mange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060848"/>
            <a:ext cx="40068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1"/>
            <a:ext cx="5903912" cy="93640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La station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196753"/>
            <a:ext cx="6048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b="1" dirty="0"/>
              <a:t>Présentation de la station de </a:t>
            </a:r>
            <a:r>
              <a:rPr lang="fr-FR" sz="2400" b="1" dirty="0" smtClean="0"/>
              <a:t>Flaine</a:t>
            </a:r>
            <a:endParaRPr lang="fr-FR" sz="2400" b="1" dirty="0"/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92280" y="332656"/>
            <a:ext cx="1543050" cy="1647825"/>
          </a:xfrm>
          <a:prstGeom prst="rect">
            <a:avLst/>
          </a:prstGeom>
        </p:spPr>
      </p:pic>
      <p:pic>
        <p:nvPicPr>
          <p:cNvPr id="10" name="Image 9" descr="Morillon plan des pist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58162" y="2204864"/>
            <a:ext cx="7362310" cy="4207034"/>
          </a:xfrm>
          <a:prstGeom prst="rect">
            <a:avLst/>
          </a:prstGeom>
        </p:spPr>
      </p:pic>
      <p:pic>
        <p:nvPicPr>
          <p:cNvPr id="6" name="Image 5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1"/>
            <a:ext cx="5903912" cy="93640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La station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196753"/>
            <a:ext cx="6048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b="1" dirty="0"/>
              <a:t>Présentation de la station de </a:t>
            </a:r>
            <a:r>
              <a:rPr lang="fr-FR" sz="2400" b="1" dirty="0" smtClean="0"/>
              <a:t>Flaine</a:t>
            </a:r>
            <a:endParaRPr lang="fr-FR" sz="2400" b="1" dirty="0"/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476672"/>
            <a:ext cx="1543050" cy="1647825"/>
          </a:xfrm>
          <a:prstGeom prst="rect">
            <a:avLst/>
          </a:prstGeom>
        </p:spPr>
      </p:pic>
      <p:pic>
        <p:nvPicPr>
          <p:cNvPr id="6" name="Image 5" descr="Morillon 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2168782"/>
            <a:ext cx="5976664" cy="4479299"/>
          </a:xfrm>
          <a:prstGeom prst="rect">
            <a:avLst/>
          </a:prstGeom>
        </p:spPr>
      </p:pic>
      <p:pic>
        <p:nvPicPr>
          <p:cNvPr id="7" name="Image 6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1"/>
            <a:ext cx="5903912" cy="93640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La station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196753"/>
            <a:ext cx="6048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b="1" dirty="0"/>
              <a:t>Présentation de la station de </a:t>
            </a:r>
            <a:r>
              <a:rPr lang="fr-FR" sz="2400" b="1" dirty="0" smtClean="0"/>
              <a:t>Flaine</a:t>
            </a:r>
            <a:endParaRPr lang="fr-FR" sz="2400" b="1" dirty="0"/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476672"/>
            <a:ext cx="1543050" cy="1647825"/>
          </a:xfrm>
          <a:prstGeom prst="rect">
            <a:avLst/>
          </a:prstGeom>
        </p:spPr>
      </p:pic>
      <p:pic>
        <p:nvPicPr>
          <p:cNvPr id="7" name="Image 6" descr="image_webcam_2018-03-19_1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991" y="2852936"/>
            <a:ext cx="9091010" cy="2520280"/>
          </a:xfrm>
          <a:prstGeom prst="rect">
            <a:avLst/>
          </a:prstGeom>
        </p:spPr>
      </p:pic>
      <p:pic>
        <p:nvPicPr>
          <p:cNvPr id="6" name="Image 5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1"/>
            <a:ext cx="5903912" cy="93640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La station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196753"/>
            <a:ext cx="6048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b="1" dirty="0"/>
              <a:t>Présentation de la station de </a:t>
            </a:r>
            <a:r>
              <a:rPr lang="fr-FR" sz="2400" b="1" dirty="0" smtClean="0"/>
              <a:t>Flaine</a:t>
            </a:r>
            <a:endParaRPr lang="fr-FR" sz="2400" b="1" dirty="0"/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476672"/>
            <a:ext cx="1543050" cy="1647825"/>
          </a:xfrm>
          <a:prstGeom prst="rect">
            <a:avLst/>
          </a:prstGeom>
        </p:spPr>
      </p:pic>
      <p:pic>
        <p:nvPicPr>
          <p:cNvPr id="6" name="Image 5" descr="image_webcam_2018-03-26_10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636912"/>
            <a:ext cx="9144000" cy="2160240"/>
          </a:xfrm>
          <a:prstGeom prst="rect">
            <a:avLst/>
          </a:prstGeom>
        </p:spPr>
      </p:pic>
      <p:pic>
        <p:nvPicPr>
          <p:cNvPr id="7" name="Image 6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1"/>
            <a:ext cx="5903912" cy="93640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La station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196753"/>
            <a:ext cx="6048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400" b="1" dirty="0"/>
              <a:t>Présentation de la station de </a:t>
            </a:r>
            <a:r>
              <a:rPr lang="fr-FR" sz="2400" b="1" dirty="0" smtClean="0"/>
              <a:t>Flaine</a:t>
            </a:r>
            <a:endParaRPr lang="fr-FR" sz="2400" b="1" dirty="0"/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476672"/>
            <a:ext cx="1543050" cy="1647825"/>
          </a:xfrm>
          <a:prstGeom prst="rect">
            <a:avLst/>
          </a:prstGeom>
        </p:spPr>
      </p:pic>
      <p:pic>
        <p:nvPicPr>
          <p:cNvPr id="7" name="Image 6" descr="image_webcam_2018-03-19_10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2348880"/>
            <a:ext cx="7092280" cy="3409212"/>
          </a:xfrm>
          <a:prstGeom prst="rect">
            <a:avLst/>
          </a:prstGeom>
        </p:spPr>
      </p:pic>
      <p:pic>
        <p:nvPicPr>
          <p:cNvPr id="6" name="Image 5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L’emploi du temps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68760"/>
            <a:ext cx="7992888" cy="457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43608" y="476672"/>
            <a:ext cx="4608512" cy="108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200" b="1" dirty="0"/>
              <a:t>L’activité Ski</a:t>
            </a:r>
          </a:p>
          <a:p>
            <a:pPr marL="342900" indent="-342900">
              <a:spcBef>
                <a:spcPct val="20000"/>
              </a:spcBef>
            </a:pPr>
            <a:endParaRPr lang="fr-FR" sz="3200" b="1" dirty="0"/>
          </a:p>
          <a:p>
            <a:pPr marL="342900" indent="-342900">
              <a:spcBef>
                <a:spcPct val="20000"/>
              </a:spcBef>
            </a:pPr>
            <a:endParaRPr lang="fr-FR" sz="3200" b="1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560" y="2018804"/>
            <a:ext cx="1944216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73216" rIns="89991" bIns="44996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2800" b="1" dirty="0">
                <a:ea typeface="MS Gothic" pitchFamily="49" charset="-128"/>
                <a:hlinkClick r:id="rId2"/>
              </a:rPr>
              <a:t>L'ou</a:t>
            </a:r>
            <a:r>
              <a:rPr lang="fr-FR" sz="2800" b="1" dirty="0">
                <a:solidFill>
                  <a:srgbClr val="000000"/>
                </a:solidFill>
                <a:ea typeface="MS Gothic" pitchFamily="49" charset="-128"/>
                <a:hlinkClick r:id="rId2"/>
              </a:rPr>
              <a:t>rson</a:t>
            </a:r>
            <a:r>
              <a:rPr lang="fr-FR" sz="2800" b="1" dirty="0">
                <a:solidFill>
                  <a:srgbClr val="000000"/>
                </a:solidFill>
                <a:latin typeface="Cursif" pitchFamily="34" charset="0"/>
                <a:ea typeface="MS Gothic" pitchFamily="49" charset="-128"/>
              </a:rPr>
              <a:t>,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47864" y="2018804"/>
            <a:ext cx="2016125" cy="5461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9991" tIns="73216" rIns="89991" bIns="44996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2800" b="1" dirty="0">
                <a:ea typeface="MS Gothic" pitchFamily="49" charset="-128"/>
                <a:hlinkClick r:id="rId3"/>
              </a:rPr>
              <a:t>Le </a:t>
            </a:r>
            <a:r>
              <a:rPr lang="fr-FR" sz="2800" b="1" dirty="0">
                <a:solidFill>
                  <a:srgbClr val="000000"/>
                </a:solidFill>
                <a:ea typeface="MS Gothic" pitchFamily="49" charset="-128"/>
                <a:hlinkClick r:id="rId3"/>
              </a:rPr>
              <a:t>Flocon</a:t>
            </a:r>
            <a:r>
              <a:rPr lang="fr-FR" sz="2800" b="1" dirty="0">
                <a:solidFill>
                  <a:srgbClr val="000000"/>
                </a:solidFill>
                <a:ea typeface="MS Gothic" pitchFamily="49" charset="-128"/>
              </a:rPr>
              <a:t>,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64088" y="1988840"/>
            <a:ext cx="3527425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73216" rIns="89991" bIns="44996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</a:tabLst>
            </a:pPr>
            <a:r>
              <a:rPr lang="fr-FR" sz="2800" b="1" dirty="0">
                <a:ea typeface="MS Gothic" pitchFamily="49" charset="-128"/>
                <a:hlinkClick r:id="rId4"/>
              </a:rPr>
              <a:t>La première</a:t>
            </a:r>
            <a:r>
              <a:rPr lang="fr-FR" sz="2800" b="1" dirty="0">
                <a:solidFill>
                  <a:srgbClr val="000000"/>
                </a:solidFill>
                <a:ea typeface="MS Gothic" pitchFamily="49" charset="-128"/>
                <a:hlinkClick r:id="rId4"/>
              </a:rPr>
              <a:t> étoile</a:t>
            </a:r>
            <a:endParaRPr lang="fr-FR" sz="2800" b="1" dirty="0">
              <a:solidFill>
                <a:srgbClr val="000000"/>
              </a:solidFill>
              <a:ea typeface="MS Gothic" pitchFamily="49" charset="-128"/>
            </a:endParaRPr>
          </a:p>
        </p:txBody>
      </p:sp>
      <p:pic>
        <p:nvPicPr>
          <p:cNvPr id="9" name="Image 8" descr="logo grand massif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76256" y="188640"/>
            <a:ext cx="1543050" cy="1647825"/>
          </a:xfrm>
          <a:prstGeom prst="rect">
            <a:avLst/>
          </a:prstGeom>
        </p:spPr>
      </p:pic>
      <p:pic>
        <p:nvPicPr>
          <p:cNvPr id="10" name="Image 9" descr="flocon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43808" y="2534394"/>
            <a:ext cx="2857500" cy="2190750"/>
          </a:xfrm>
          <a:prstGeom prst="rect">
            <a:avLst/>
          </a:prstGeom>
        </p:spPr>
      </p:pic>
      <p:pic>
        <p:nvPicPr>
          <p:cNvPr id="11" name="Image 10" descr="1ere-etoile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56176" y="2852936"/>
            <a:ext cx="1872208" cy="1558613"/>
          </a:xfrm>
          <a:prstGeom prst="rect">
            <a:avLst/>
          </a:prstGeom>
        </p:spPr>
      </p:pic>
      <p:pic>
        <p:nvPicPr>
          <p:cNvPr id="12" name="Image 11" descr="ourson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9552" y="2697460"/>
            <a:ext cx="1825836" cy="1883668"/>
          </a:xfrm>
          <a:prstGeom prst="rect">
            <a:avLst/>
          </a:prstGeom>
        </p:spPr>
      </p:pic>
      <p:pic>
        <p:nvPicPr>
          <p:cNvPr id="13" name="Image 12" descr="logo école_0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14" name="Image 13" descr="classe-de-neige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43808" y="4473659"/>
            <a:ext cx="3096344" cy="24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Préambule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7632848" cy="3240360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latin typeface="CrayonL" pitchFamily="2" charset="0"/>
              </a:rPr>
              <a:t>Nombre d’enfants : 41</a:t>
            </a:r>
          </a:p>
          <a:p>
            <a:pPr eaLnBrk="1" hangingPunct="1"/>
            <a:r>
              <a:rPr lang="fr-FR" sz="2800" b="1" dirty="0" smtClean="0">
                <a:latin typeface="CrayonL" pitchFamily="2" charset="0"/>
              </a:rPr>
              <a:t>Nombre d’adultes : 4 </a:t>
            </a:r>
          </a:p>
          <a:p>
            <a:pPr lvl="1" eaLnBrk="1" hangingPunct="1"/>
            <a:r>
              <a:rPr lang="fr-FR" b="1" dirty="0" smtClean="0">
                <a:latin typeface="CrayonL" pitchFamily="2" charset="0"/>
              </a:rPr>
              <a:t>David Charpentier</a:t>
            </a:r>
          </a:p>
          <a:p>
            <a:pPr lvl="1" eaLnBrk="1" hangingPunct="1"/>
            <a:r>
              <a:rPr lang="fr-FR" b="1" dirty="0" smtClean="0">
                <a:latin typeface="CrayonL" pitchFamily="2" charset="0"/>
              </a:rPr>
              <a:t>Arnaud </a:t>
            </a:r>
            <a:r>
              <a:rPr lang="fr-FR" b="1" dirty="0" err="1" smtClean="0">
                <a:latin typeface="CrayonL" pitchFamily="2" charset="0"/>
              </a:rPr>
              <a:t>Prodhomme</a:t>
            </a:r>
            <a:endParaRPr lang="fr-FR" b="1" dirty="0" smtClean="0">
              <a:latin typeface="CrayonL" pitchFamily="2" charset="0"/>
            </a:endParaRPr>
          </a:p>
          <a:p>
            <a:pPr lvl="1" eaLnBrk="1" hangingPunct="1"/>
            <a:r>
              <a:rPr lang="fr-FR" b="1" dirty="0" smtClean="0">
                <a:latin typeface="CrayonL" pitchFamily="2" charset="0"/>
              </a:rPr>
              <a:t>……</a:t>
            </a:r>
          </a:p>
          <a:p>
            <a:pPr lvl="1" eaLnBrk="1" hangingPunct="1"/>
            <a:r>
              <a:rPr lang="fr-FR" b="1" dirty="0" smtClean="0">
                <a:latin typeface="CrayonL" pitchFamily="2" charset="0"/>
              </a:rPr>
              <a:t>……</a:t>
            </a:r>
          </a:p>
          <a:p>
            <a:pPr lvl="1" eaLnBrk="1" hangingPunct="1"/>
            <a:endParaRPr lang="fr-FR" b="1" dirty="0" smtClean="0">
              <a:latin typeface="CrayonL" pitchFamily="2" charset="0"/>
            </a:endParaRPr>
          </a:p>
          <a:p>
            <a:pPr lvl="1" eaLnBrk="1" hangingPunct="1"/>
            <a:endParaRPr lang="fr-FR" b="1" dirty="0" smtClean="0"/>
          </a:p>
        </p:txBody>
      </p:sp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5" name="Image 4" descr="génial mon éco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415" y="1556792"/>
            <a:ext cx="333092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transport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u="sng" dirty="0" smtClean="0">
                <a:latin typeface="CrayonL" pitchFamily="2" charset="0"/>
              </a:rPr>
              <a:t>Dimanche 3 février :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rayonL" pitchFamily="2" charset="0"/>
              </a:rPr>
              <a:t>6h10 : rendez-vous à l’école Saint Joseph.</a:t>
            </a:r>
          </a:p>
          <a:p>
            <a:pPr lvl="2" eaLnBrk="1" hangingPunct="1">
              <a:defRPr/>
            </a:pPr>
            <a:r>
              <a:rPr lang="fr-FR" b="1" dirty="0" smtClean="0">
                <a:latin typeface="CrayonL" pitchFamily="2" charset="0"/>
              </a:rPr>
              <a:t>Chargement des bagages.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rayonL" pitchFamily="2" charset="0"/>
              </a:rPr>
              <a:t>6h30 : départ du car.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rayonL" pitchFamily="2" charset="0"/>
              </a:rPr>
              <a:t>Vers18h : arrivée à Châtillon sur Cluse.</a:t>
            </a:r>
          </a:p>
          <a:p>
            <a:pPr eaLnBrk="1" hangingPunct="1"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Nuit de vendredi à samedi 09 février: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rayonL" pitchFamily="2" charset="0"/>
              </a:rPr>
              <a:t>21h00: Départ de Châtillon sur Cluse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rayonL" pitchFamily="2" charset="0"/>
              </a:rPr>
              <a:t>Vers  8h30: Arrivée à Sion Les Mines  </a:t>
            </a:r>
          </a:p>
          <a:p>
            <a:pPr lvl="1" eaLnBrk="1" hangingPunct="1">
              <a:buFontTx/>
              <a:buNone/>
              <a:defRPr/>
            </a:pPr>
            <a:endParaRPr lang="fr-FR" b="1" dirty="0" smtClean="0">
              <a:latin typeface="CrayonL" pitchFamily="2" charset="0"/>
            </a:endParaRPr>
          </a:p>
        </p:txBody>
      </p:sp>
      <p:pic>
        <p:nvPicPr>
          <p:cNvPr id="5" name="Image 4" descr="ca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0"/>
            <a:ext cx="1905000" cy="1905000"/>
          </a:xfrm>
          <a:prstGeom prst="rect">
            <a:avLst/>
          </a:prstGeom>
        </p:spPr>
      </p:pic>
      <p:pic>
        <p:nvPicPr>
          <p:cNvPr id="6" name="Image 5" descr="alpbu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5445224"/>
            <a:ext cx="2882540" cy="1168254"/>
          </a:xfrm>
          <a:prstGeom prst="rect">
            <a:avLst/>
          </a:prstGeom>
        </p:spPr>
      </p:pic>
      <p:pic>
        <p:nvPicPr>
          <p:cNvPr id="7" name="Image 6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3140968"/>
            <a:ext cx="1440160" cy="134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Les bagages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15121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CrayonL" pitchFamily="2" charset="0"/>
              </a:rPr>
              <a:t>Arrivée des bagages le jeudi précédent notre départ pour une vérification complète.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b="1" dirty="0" smtClean="0">
              <a:latin typeface="CrayonL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fr-FR" b="1" dirty="0" smtClean="0">
              <a:latin typeface="CrayonL" pitchFamily="2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528" y="3789040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/>
              <a:t>Une grosse valise par personne (préparée pour le jeudi)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1600" y="4653136"/>
            <a:ext cx="7200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/>
              <a:t>Dans le car: un </a:t>
            </a:r>
            <a:r>
              <a:rPr lang="fr-FR" sz="1800" b="1" dirty="0"/>
              <a:t>sac à dos que l’enfant peut </a:t>
            </a:r>
            <a:r>
              <a:rPr lang="fr-FR" sz="1800" b="1" dirty="0" smtClean="0"/>
              <a:t>porter lui-même.</a:t>
            </a:r>
            <a:endParaRPr lang="fr-FR" sz="1800" b="1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1640" y="5589240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>
                <a:solidFill>
                  <a:srgbClr val="CC0000"/>
                </a:solidFill>
              </a:rPr>
              <a:t>Que dois-je mettre dans la valise?</a:t>
            </a:r>
            <a:r>
              <a:rPr lang="fr-FR" sz="18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fr-FR" sz="1800" dirty="0">
                <a:solidFill>
                  <a:srgbClr val="CC0000"/>
                </a:solidFill>
                <a:latin typeface="Arial" charset="0"/>
                <a:hlinkClick r:id="rId3" action="ppaction://hlinkfile"/>
              </a:rPr>
              <a:t>TROUSSEAU CLASSE DE </a:t>
            </a:r>
            <a:r>
              <a:rPr lang="fr-FR" sz="1800" dirty="0" smtClean="0">
                <a:solidFill>
                  <a:srgbClr val="CC0000"/>
                </a:solidFill>
                <a:latin typeface="Arial" charset="0"/>
                <a:hlinkClick r:id="rId3" action="ppaction://hlinkfile"/>
              </a:rPr>
              <a:t>NEIGE</a:t>
            </a:r>
            <a:r>
              <a:rPr lang="fr-FR" sz="1800" dirty="0" smtClean="0">
                <a:solidFill>
                  <a:srgbClr val="CC0000"/>
                </a:solidFill>
                <a:latin typeface="Arial" charset="0"/>
              </a:rPr>
              <a:t> (4)</a:t>
            </a:r>
            <a:endParaRPr lang="fr-FR" sz="18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96136" y="5373216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/>
              <a:t>« Effets personnels »</a:t>
            </a:r>
          </a:p>
        </p:txBody>
      </p:sp>
      <p:pic>
        <p:nvPicPr>
          <p:cNvPr id="9" name="Image 8" descr="logo école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/>
      <p:bldP spid="10246" grpId="0"/>
      <p:bldP spid="10247" grpId="0"/>
      <p:bldP spid="102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dossier de votre enfant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76600" y="1628775"/>
            <a:ext cx="34556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hlinkClick r:id="rId2" action="ppaction://hlinkfile"/>
              </a:rPr>
              <a:t>fiche </a:t>
            </a:r>
            <a:r>
              <a:rPr lang="fr-FR" b="1" u="sng" dirty="0" smtClean="0">
                <a:hlinkClick r:id="rId2" action="ppaction://hlinkfile"/>
              </a:rPr>
              <a:t>info</a:t>
            </a:r>
            <a:r>
              <a:rPr lang="fr-FR" b="1" u="sng" dirty="0" smtClean="0"/>
              <a:t> (1)</a:t>
            </a:r>
            <a:endParaRPr lang="fr-FR" b="1" u="sng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3848" y="2708920"/>
            <a:ext cx="43924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hlinkClick r:id="rId3" action="ppaction://hlinkfile"/>
              </a:rPr>
              <a:t>fiche </a:t>
            </a:r>
            <a:r>
              <a:rPr lang="fr-FR" b="1" u="sng" dirty="0" smtClean="0">
                <a:hlinkClick r:id="rId3" action="ppaction://hlinkfile"/>
              </a:rPr>
              <a:t>santé</a:t>
            </a:r>
            <a:r>
              <a:rPr lang="fr-FR" b="1" u="sng" dirty="0" smtClean="0"/>
              <a:t> (2.1)</a:t>
            </a:r>
            <a:endParaRPr lang="fr-FR" b="1" u="sng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27584" y="3644900"/>
            <a:ext cx="72734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hlinkClick r:id="rId4" action="ppaction://hlinkfile"/>
              </a:rPr>
              <a:t>fiche de liaison </a:t>
            </a:r>
            <a:r>
              <a:rPr lang="fr-FR" b="1" u="sng" dirty="0" smtClean="0">
                <a:hlinkClick r:id="rId4" action="ppaction://hlinkfile"/>
              </a:rPr>
              <a:t>sanitaire</a:t>
            </a:r>
            <a:r>
              <a:rPr lang="fr-FR" b="1" u="sng" dirty="0" smtClean="0"/>
              <a:t> (2.2)</a:t>
            </a:r>
            <a:endParaRPr lang="fr-FR" b="1" u="sng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1520" y="4653136"/>
            <a:ext cx="828092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hlinkClick r:id="rId5" action="ppaction://hlinkfile"/>
              </a:rPr>
              <a:t>fiche autorisation des </a:t>
            </a:r>
            <a:r>
              <a:rPr lang="fr-FR" b="1" u="sng" dirty="0" smtClean="0">
                <a:hlinkClick r:id="rId5" action="ppaction://hlinkfile"/>
              </a:rPr>
              <a:t>parents</a:t>
            </a:r>
            <a:r>
              <a:rPr lang="fr-FR" b="1" u="sng" dirty="0" smtClean="0"/>
              <a:t> (3)</a:t>
            </a:r>
            <a:endParaRPr lang="fr-FR" b="1" u="sng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23728" y="5805264"/>
            <a:ext cx="4176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/>
              <a:t>Et pour l’</a:t>
            </a:r>
            <a:r>
              <a:rPr lang="fr-FR" sz="2400" b="1" dirty="0" smtClean="0">
                <a:hlinkClick r:id="rId6" action="ppaction://hlinkfile"/>
              </a:rPr>
              <a:t>argent </a:t>
            </a:r>
            <a:r>
              <a:rPr lang="fr-FR" sz="2400" b="1" dirty="0">
                <a:hlinkClick r:id="rId6" action="ppaction://hlinkfile"/>
              </a:rPr>
              <a:t>de </a:t>
            </a:r>
            <a:r>
              <a:rPr lang="fr-FR" sz="2400" b="1" dirty="0" smtClean="0">
                <a:hlinkClick r:id="rId6" action="ppaction://hlinkfile"/>
              </a:rPr>
              <a:t>poche</a:t>
            </a:r>
            <a:r>
              <a:rPr lang="fr-FR" sz="2400" b="1" dirty="0" smtClean="0"/>
              <a:t> ?</a:t>
            </a:r>
            <a:endParaRPr lang="fr-FR" sz="2400" b="1" dirty="0"/>
          </a:p>
        </p:txBody>
      </p:sp>
      <p:pic>
        <p:nvPicPr>
          <p:cNvPr id="8" name="Image 7" descr="logo école_0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269" grpId="0"/>
      <p:bldP spid="11270" grpId="0"/>
      <p:bldP spid="11271" grpId="0"/>
      <p:bldP spid="112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Financement</a:t>
            </a:r>
          </a:p>
        </p:txBody>
      </p:sp>
      <p:pic>
        <p:nvPicPr>
          <p:cNvPr id="3" name="Image 2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24235" r="34976" b="16704"/>
          <a:stretch>
            <a:fillRect/>
          </a:stretch>
        </p:blipFill>
        <p:spPr bwMode="auto">
          <a:xfrm>
            <a:off x="467544" y="1484784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Financement</a:t>
            </a:r>
          </a:p>
        </p:txBody>
      </p:sp>
      <p:pic>
        <p:nvPicPr>
          <p:cNvPr id="3" name="Image 2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4" name="Image 3" descr="Brioch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88840"/>
            <a:ext cx="2550706" cy="17582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1412777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/>
              <a:t>La Brioche :</a:t>
            </a:r>
          </a:p>
          <a:p>
            <a:pPr>
              <a:buFont typeface="Arial" pitchFamily="34" charset="0"/>
              <a:buChar char="•"/>
            </a:pPr>
            <a:r>
              <a:rPr lang="fr-FR" sz="3600" b="1" dirty="0" smtClean="0"/>
              <a:t>Vendue 4 € : gain de 2€</a:t>
            </a:r>
          </a:p>
          <a:p>
            <a:endParaRPr lang="fr-FR" sz="3600" b="1" dirty="0" smtClean="0"/>
          </a:p>
          <a:p>
            <a:r>
              <a:rPr lang="fr-FR" sz="3600" b="1" u="sng" dirty="0" smtClean="0"/>
              <a:t>La gâche :</a:t>
            </a:r>
          </a:p>
          <a:p>
            <a:pPr>
              <a:buFont typeface="Arial" pitchFamily="34" charset="0"/>
              <a:buChar char="•"/>
            </a:pPr>
            <a:r>
              <a:rPr lang="fr-FR" sz="3600" b="1" dirty="0" smtClean="0"/>
              <a:t>Vendue 5 € : gain de 2€</a:t>
            </a:r>
          </a:p>
          <a:p>
            <a:endParaRPr lang="fr-FR" sz="3600" b="1" dirty="0" smtClean="0"/>
          </a:p>
          <a:p>
            <a:r>
              <a:rPr lang="fr-FR" sz="2800" b="1" dirty="0" smtClean="0"/>
              <a:t>Voyage remboursé pour 125 unités vendues. </a:t>
            </a:r>
          </a:p>
          <a:p>
            <a:pPr>
              <a:buFont typeface="Wingdings" pitchFamily="2" charset="2"/>
              <a:buChar char="Ø"/>
            </a:pPr>
            <a:endParaRPr lang="fr-FR" sz="3600" b="1" dirty="0" smtClean="0"/>
          </a:p>
          <a:p>
            <a:endParaRPr lang="fr-FR" sz="36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932040" y="30689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Et pour rester en contact avec vos enfants…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288071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fr-FR" b="1" dirty="0" smtClean="0">
                <a:latin typeface="CrayonL" pitchFamily="2" charset="0"/>
              </a:rPr>
              <a:t>Le Site Internet de l’école,</a:t>
            </a:r>
          </a:p>
          <a:p>
            <a:pPr algn="ctr" eaLnBrk="1" hangingPunct="1">
              <a:buFontTx/>
              <a:buNone/>
            </a:pPr>
            <a:r>
              <a:rPr lang="fr-FR" sz="2800" b="1" dirty="0" smtClean="0">
                <a:latin typeface="CrayonL" pitchFamily="2" charset="0"/>
                <a:hlinkClick r:id="rId2"/>
              </a:rPr>
              <a:t>https://stjosephsion.fr/</a:t>
            </a:r>
            <a:endParaRPr lang="fr-FR" sz="2800" b="1" dirty="0" smtClean="0">
              <a:latin typeface="CrayonL" pitchFamily="2" charset="0"/>
            </a:endParaRPr>
          </a:p>
          <a:p>
            <a:pPr algn="ctr" eaLnBrk="1" hangingPunct="1">
              <a:buFontTx/>
              <a:buNone/>
            </a:pPr>
            <a:endParaRPr lang="fr-FR" sz="2800" b="1" dirty="0" smtClean="0">
              <a:latin typeface="CrayonL" pitchFamily="2" charset="0"/>
            </a:endParaRPr>
          </a:p>
          <a:p>
            <a:pPr algn="ctr" eaLnBrk="1" hangingPunct="1">
              <a:buFontTx/>
              <a:buNone/>
            </a:pPr>
            <a:r>
              <a:rPr lang="fr-FR" b="1" dirty="0" smtClean="0">
                <a:latin typeface="CrayonL" pitchFamily="2" charset="0"/>
              </a:rPr>
              <a:t>Page </a:t>
            </a:r>
            <a:r>
              <a:rPr lang="fr-FR" b="1" dirty="0" err="1" smtClean="0">
                <a:latin typeface="CrayonL" pitchFamily="2" charset="0"/>
              </a:rPr>
              <a:t>Facebook</a:t>
            </a:r>
            <a:r>
              <a:rPr lang="fr-FR" b="1" dirty="0" smtClean="0">
                <a:latin typeface="CrayonL" pitchFamily="2" charset="0"/>
              </a:rPr>
              <a:t> de l’école</a:t>
            </a:r>
          </a:p>
          <a:p>
            <a:pPr algn="ctr" eaLnBrk="1" hangingPunct="1">
              <a:buFontTx/>
              <a:buNone/>
            </a:pPr>
            <a:r>
              <a:rPr lang="fr-FR" sz="2400" b="1" dirty="0" smtClean="0">
                <a:latin typeface="CrayonL" pitchFamily="2" charset="0"/>
                <a:hlinkClick r:id="rId3"/>
              </a:rPr>
              <a:t>https://www.facebook.com/joseph.sionlesmines.3</a:t>
            </a:r>
            <a:endParaRPr lang="fr-FR" sz="2400" b="1" dirty="0" smtClean="0">
              <a:latin typeface="CrayonL" pitchFamily="2" charset="0"/>
            </a:endParaRPr>
          </a:p>
          <a:p>
            <a:pPr algn="ctr" eaLnBrk="1" hangingPunct="1">
              <a:buFontTx/>
              <a:buNone/>
            </a:pPr>
            <a:endParaRPr lang="fr-FR" b="1" dirty="0" smtClean="0">
              <a:latin typeface="CrayonL" pitchFamily="2" charset="0"/>
            </a:endParaRPr>
          </a:p>
          <a:p>
            <a:pPr algn="ctr" eaLnBrk="1" hangingPunct="1">
              <a:buFontTx/>
              <a:buNone/>
            </a:pPr>
            <a:endParaRPr lang="fr-FR" b="1" dirty="0" smtClean="0">
              <a:latin typeface="CrayonL" pitchFamily="2" charset="0"/>
            </a:endParaRP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pic>
        <p:nvPicPr>
          <p:cNvPr id="16389" name="Picture 5" descr="logo blo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4797152"/>
            <a:ext cx="1409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ommetdespistesbig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332656"/>
            <a:ext cx="5256584" cy="3411982"/>
          </a:xfrm>
          <a:prstGeom prst="rect">
            <a:avLst/>
          </a:prstGeom>
        </p:spPr>
      </p:pic>
      <p:pic>
        <p:nvPicPr>
          <p:cNvPr id="6" name="Image 5" descr="toboggan-classe-decouvert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3429000"/>
            <a:ext cx="3312368" cy="2610790"/>
          </a:xfrm>
          <a:prstGeom prst="rect">
            <a:avLst/>
          </a:prstGeom>
        </p:spPr>
      </p:pic>
      <p:pic>
        <p:nvPicPr>
          <p:cNvPr id="7" name="Image 6" descr="logo école_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772816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1"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centre « 1001 vacances 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3488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station.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8529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L’emploi du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3" indent="-457200"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projet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pédagogique.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3569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8610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bagages.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4509120"/>
            <a:ext cx="8892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dossier de votre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enfant.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5013176"/>
            <a:ext cx="8892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financement.</a:t>
            </a: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55892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pour rester en contact </a:t>
            </a:r>
            <a:r>
              <a:rPr lang="fr-F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avec vos </a:t>
            </a:r>
            <a:r>
              <a:rPr lang="fr-F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enfants…</a:t>
            </a:r>
            <a:endParaRPr lang="fr-FR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Image 11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13" name="Image 12" descr="sommair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64088" y="260648"/>
            <a:ext cx="3419872" cy="146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780928"/>
            <a:ext cx="8229600" cy="290892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 Ce séjour en classe de neige contribuera à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donner du sens aux apprentissages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 en favorisant le contact direct avec l’environnement naturel ou culturel du lieu d’accueil. Il permettra ainsi de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faire évoluer les représentations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 des apprentissages scolaires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en les confrontant avec la réalité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 »</a:t>
            </a:r>
          </a:p>
        </p:txBody>
      </p:sp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5" name="Image 4" descr="Projet-péd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260648"/>
            <a:ext cx="539115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229600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« Cette classe transplantée amènera des occasions propices à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l’apprentissage de la vie en collectivité 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et à l’instauration de relations, entre enfants mais aussi entre adultes et enfants,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différentes de celle de la classe. 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» </a:t>
            </a:r>
          </a:p>
        </p:txBody>
      </p:sp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6" name="Image 5" descr="Projet-péd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260648"/>
            <a:ext cx="539115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229600" cy="28803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« Ce moment de vie collective sera une véritable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éducation à la citoyenneté 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( apprendre à vivre ensemble, respect des autres…). Ce sera aussi l’occasion de communiquer avec des interlocuteurs variés favorisant ainsi la </a:t>
            </a:r>
            <a:r>
              <a:rPr lang="fr-FR" sz="2800" b="1" i="1" u="sng" dirty="0" smtClean="0">
                <a:latin typeface="Calibri" pitchFamily="34" charset="0"/>
                <a:cs typeface="Calibri" pitchFamily="34" charset="0"/>
              </a:rPr>
              <a:t>mise en œuvre d’attitudes responsables </a:t>
            </a: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dans des milieux moins protégés que l’enceinte scolaire.  » </a:t>
            </a:r>
          </a:p>
        </p:txBody>
      </p:sp>
      <p:pic>
        <p:nvPicPr>
          <p:cNvPr id="4" name="Image 3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6" name="Image 5" descr="Projet-péd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260648"/>
            <a:ext cx="539115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63272" cy="1080121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centre « 1001 vacances 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268760"/>
            <a:ext cx="5112568" cy="648072"/>
          </a:xfrm>
        </p:spPr>
        <p:txBody>
          <a:bodyPr/>
          <a:lstStyle/>
          <a:p>
            <a:pPr eaLnBrk="1" hangingPunct="1">
              <a:buNone/>
            </a:pPr>
            <a:r>
              <a:rPr lang="fr-FR" sz="2400" b="1" dirty="0" smtClean="0">
                <a:latin typeface="CrayonL" pitchFamily="2" charset="0"/>
              </a:rPr>
              <a:t>Localisation : Châtillon sur Cluses</a:t>
            </a:r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916832"/>
            <a:ext cx="6432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63272" cy="1080121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rayonL" pitchFamily="2" charset="0"/>
              </a:rPr>
              <a:t>Le centre « 1001 vacances »</a:t>
            </a:r>
          </a:p>
        </p:txBody>
      </p:sp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772816"/>
            <a:ext cx="745494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124744"/>
            <a:ext cx="74808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260350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 b="1" dirty="0" smtClean="0"/>
              <a:t>Le centre </a:t>
            </a:r>
            <a:r>
              <a:rPr lang="fr-FR" sz="3200" b="1" dirty="0"/>
              <a:t>d’accueil</a:t>
            </a:r>
          </a:p>
        </p:txBody>
      </p:sp>
      <p:pic>
        <p:nvPicPr>
          <p:cNvPr id="6147" name="Image 4" descr="aérienne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81076"/>
            <a:ext cx="8364165" cy="48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 école_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5877272"/>
            <a:ext cx="1115224" cy="8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336</Words>
  <Application>Microsoft Office PowerPoint</Application>
  <PresentationFormat>Affichage à l'écran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Modèle par défaut</vt:lpstr>
      <vt:lpstr>Diapositive 1</vt:lpstr>
      <vt:lpstr>Préambule</vt:lpstr>
      <vt:lpstr>Diapositive 3</vt:lpstr>
      <vt:lpstr>Diapositive 4</vt:lpstr>
      <vt:lpstr>Diapositive 5</vt:lpstr>
      <vt:lpstr>Diapositive 6</vt:lpstr>
      <vt:lpstr>Le centre « 1001 vacances »</vt:lpstr>
      <vt:lpstr>Le centre « 1001 vacances »</vt:lpstr>
      <vt:lpstr>Diapositive 9</vt:lpstr>
      <vt:lpstr>Diapositive 10</vt:lpstr>
      <vt:lpstr>Diapositive 11</vt:lpstr>
      <vt:lpstr>Diapositive 12</vt:lpstr>
      <vt:lpstr>La station</vt:lpstr>
      <vt:lpstr>La station</vt:lpstr>
      <vt:lpstr>La station</vt:lpstr>
      <vt:lpstr>La station</vt:lpstr>
      <vt:lpstr>La station</vt:lpstr>
      <vt:lpstr>L’emploi du temps</vt:lpstr>
      <vt:lpstr>Diapositive 19</vt:lpstr>
      <vt:lpstr>Le transport</vt:lpstr>
      <vt:lpstr>Les bagages</vt:lpstr>
      <vt:lpstr>Le dossier de votre enfant</vt:lpstr>
      <vt:lpstr>Le Financement</vt:lpstr>
      <vt:lpstr>Le Financement</vt:lpstr>
      <vt:lpstr>Et pour rester en contact avec vos enfants…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</dc:creator>
  <cp:lastModifiedBy>Elève</cp:lastModifiedBy>
  <cp:revision>36</cp:revision>
  <dcterms:created xsi:type="dcterms:W3CDTF">2010-09-29T07:49:40Z</dcterms:created>
  <dcterms:modified xsi:type="dcterms:W3CDTF">2018-04-06T08:19:42Z</dcterms:modified>
</cp:coreProperties>
</file>