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73" r:id="rId12"/>
    <p:sldId id="276" r:id="rId13"/>
    <p:sldId id="274" r:id="rId14"/>
    <p:sldId id="275" r:id="rId15"/>
    <p:sldId id="277" r:id="rId16"/>
    <p:sldId id="278" r:id="rId17"/>
    <p:sldId id="268" r:id="rId18"/>
    <p:sldId id="269" r:id="rId19"/>
    <p:sldId id="267" r:id="rId20"/>
    <p:sldId id="279" r:id="rId21"/>
    <p:sldId id="280" r:id="rId22"/>
    <p:sldId id="281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1C1F-3B50-4FC4-9ABE-33D17FA2AC1A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3E844-96A2-4F97-A230-CD8AD4C6BE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6ADBD6-C03F-4710-A8DA-91ACFEDDCD17}" type="slidenum">
              <a:rPr lang="fr-FR"/>
              <a:pPr/>
              <a:t>3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4308B9-C615-4487-8CD5-8C49DAC23011}" type="slidenum">
              <a:rPr lang="fr-FR"/>
              <a:pPr/>
              <a:t>15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BA7F25-3D19-44EB-991F-F7FE7C8E2C8D}" type="slidenum">
              <a:rPr lang="fr-FR"/>
              <a:pPr/>
              <a:t>16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6EF5F-7CEE-406B-83BE-B5E7487B0798}" type="slidenum">
              <a:rPr lang="fr-FR"/>
              <a:pPr/>
              <a:t>20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F9CCA4-5C2E-4108-978B-37D5D370782C}" type="slidenum">
              <a:rPr lang="fr-FR"/>
              <a:pPr/>
              <a:t>21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089ECD-D2A1-433B-9EB8-9A7FC28BC228}" type="slidenum">
              <a:rPr lang="fr-FR"/>
              <a:pPr/>
              <a:t>22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91CCDF-430C-48C8-932C-EE19C6C60065}" type="slidenum">
              <a:rPr lang="fr-FR"/>
              <a:pPr/>
              <a:t>23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DC1C10-950E-4488-8351-05EFEDCD0827}" type="slidenum">
              <a:rPr lang="fr-FR"/>
              <a:pPr/>
              <a:t>24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9807EF-9220-471F-9D23-8A46239C748A}" type="slidenum">
              <a:rPr lang="fr-FR"/>
              <a:pPr/>
              <a:t>4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300D8-7EA3-4BA0-9E6B-B9992D838FA0}" type="slidenum">
              <a:rPr lang="fr-FR"/>
              <a:pPr/>
              <a:t>5</a:t>
            </a:fld>
            <a:endParaRPr lang="fr-FR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B2DE95-D2F0-449E-BEFA-7296BC6D25CB}" type="slidenum">
              <a:rPr lang="fr-FR"/>
              <a:pPr/>
              <a:t>6</a:t>
            </a:fld>
            <a:endParaRPr lang="fr-FR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BDFF5E-9DFB-4A99-A8A3-EB78444A5DDF}" type="slidenum">
              <a:rPr lang="fr-FR"/>
              <a:pPr/>
              <a:t>7</a:t>
            </a:fld>
            <a:endParaRPr lang="fr-FR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E87C6B-A5D1-41CB-A9FC-621EF40C4017}" type="slidenum">
              <a:rPr lang="fr-FR"/>
              <a:pPr/>
              <a:t>10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FDC71-E7AF-4A6E-9368-3C6F15DD5D8A}" type="slidenum">
              <a:rPr lang="fr-FR"/>
              <a:pPr/>
              <a:t>11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52588F-B93F-416C-A49C-DDFD1ABA7C76}" type="slidenum">
              <a:rPr lang="fr-FR"/>
              <a:pPr/>
              <a:t>13</a:t>
            </a:fld>
            <a:endParaRPr lang="fr-FR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3B6EB4-17A3-404B-8004-1AE6AC85BEE3}" type="slidenum">
              <a:rPr lang="fr-FR"/>
              <a:pPr/>
              <a:t>14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9109-BE22-42E7-9E4C-C52CD5B2CFEE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D2B0-5144-41B8-95AF-6AE112A4FE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Nouvelle Zélande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3573016"/>
            <a:ext cx="4636800" cy="18937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180528" y="836712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4000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1484784"/>
            <a:ext cx="5355360" cy="39776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Il y a longtemps, il y avait en N-Z plusieurs </a:t>
            </a:r>
            <a:r>
              <a:rPr lang="fr-FR" sz="2900" dirty="0">
                <a:solidFill>
                  <a:srgbClr val="000000"/>
                </a:solidFill>
              </a:rPr>
              <a:t>oiseaux  </a:t>
            </a:r>
            <a:r>
              <a:rPr lang="fr-FR" sz="2900" dirty="0" smtClean="0">
                <a:solidFill>
                  <a:srgbClr val="000000"/>
                </a:solidFill>
              </a:rPr>
              <a:t>incapables </a:t>
            </a:r>
            <a:r>
              <a:rPr lang="fr-FR" sz="2900" dirty="0">
                <a:solidFill>
                  <a:srgbClr val="000000"/>
                </a:solidFill>
              </a:rPr>
              <a:t>de voler comme</a:t>
            </a:r>
            <a:r>
              <a:rPr lang="fr-FR" sz="2900" dirty="0" smtClean="0">
                <a:solidFill>
                  <a:srgbClr val="000000"/>
                </a:solidFill>
              </a:rPr>
              <a:t>: le  </a:t>
            </a:r>
            <a:r>
              <a:rPr lang="fr-FR" sz="2900" dirty="0" err="1" smtClean="0">
                <a:solidFill>
                  <a:srgbClr val="000000"/>
                </a:solidFill>
              </a:rPr>
              <a:t>moa</a:t>
            </a:r>
            <a:r>
              <a:rPr lang="fr-FR" sz="29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Aujourd’hui, </a:t>
            </a:r>
            <a:r>
              <a:rPr lang="fr-FR" sz="2900" dirty="0">
                <a:solidFill>
                  <a:srgbClr val="000000"/>
                </a:solidFill>
              </a:rPr>
              <a:t>le kiwi</a:t>
            </a:r>
            <a:r>
              <a:rPr lang="fr-FR" sz="2900" dirty="0" smtClean="0">
                <a:solidFill>
                  <a:srgbClr val="000000"/>
                </a:solidFill>
              </a:rPr>
              <a:t>, le </a:t>
            </a:r>
            <a:r>
              <a:rPr lang="fr-FR" sz="2900" dirty="0" err="1">
                <a:solidFill>
                  <a:srgbClr val="000000"/>
                </a:solidFill>
              </a:rPr>
              <a:t>kakapo</a:t>
            </a:r>
            <a:r>
              <a:rPr lang="fr-FR" sz="2900" dirty="0">
                <a:solidFill>
                  <a:srgbClr val="000000"/>
                </a:solidFill>
              </a:rPr>
              <a:t> </a:t>
            </a:r>
            <a:r>
              <a:rPr lang="fr-FR" sz="2900" dirty="0" smtClean="0">
                <a:solidFill>
                  <a:srgbClr val="000000"/>
                </a:solidFill>
              </a:rPr>
              <a:t>ou le </a:t>
            </a:r>
            <a:r>
              <a:rPr lang="fr-FR" sz="2900" dirty="0" err="1" smtClean="0">
                <a:solidFill>
                  <a:srgbClr val="000000"/>
                </a:solidFill>
              </a:rPr>
              <a:t>takahé</a:t>
            </a:r>
            <a:r>
              <a:rPr lang="fr-FR" sz="2900" dirty="0" smtClean="0">
                <a:solidFill>
                  <a:srgbClr val="000000"/>
                </a:solidFill>
              </a:rPr>
              <a:t> </a:t>
            </a:r>
            <a:r>
              <a:rPr lang="fr-FR" sz="2900" dirty="0">
                <a:solidFill>
                  <a:srgbClr val="000000"/>
                </a:solidFill>
              </a:rPr>
              <a:t>sont en danger d'extinction.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Il y a  d' </a:t>
            </a:r>
            <a:r>
              <a:rPr lang="fr-FR" sz="2900" dirty="0" smtClean="0">
                <a:solidFill>
                  <a:srgbClr val="000000"/>
                </a:solidFill>
              </a:rPr>
              <a:t>autres </a:t>
            </a:r>
            <a:r>
              <a:rPr lang="fr-FR" sz="2900" dirty="0">
                <a:solidFill>
                  <a:srgbClr val="000000"/>
                </a:solidFill>
              </a:rPr>
              <a:t>oiseaux </a:t>
            </a:r>
            <a:r>
              <a:rPr lang="fr-FR" sz="2900" dirty="0" smtClean="0">
                <a:solidFill>
                  <a:srgbClr val="000000"/>
                </a:solidFill>
              </a:rPr>
              <a:t>nomades en N-Z comme </a:t>
            </a:r>
            <a:r>
              <a:rPr lang="fr-FR" sz="2900" dirty="0">
                <a:solidFill>
                  <a:srgbClr val="000000"/>
                </a:solidFill>
              </a:rPr>
              <a:t>l' aigle géant de </a:t>
            </a:r>
            <a:r>
              <a:rPr lang="fr-FR" sz="2900" dirty="0" err="1">
                <a:solidFill>
                  <a:srgbClr val="000000"/>
                </a:solidFill>
              </a:rPr>
              <a:t>Haast</a:t>
            </a:r>
            <a:r>
              <a:rPr lang="fr-FR" sz="2900" dirty="0">
                <a:solidFill>
                  <a:srgbClr val="000000"/>
                </a:solidFill>
              </a:rPr>
              <a:t> (</a:t>
            </a:r>
            <a:r>
              <a:rPr lang="fr-FR" sz="2900" dirty="0" smtClean="0">
                <a:solidFill>
                  <a:srgbClr val="000000"/>
                </a:solidFill>
              </a:rPr>
              <a:t>éteint), le </a:t>
            </a:r>
            <a:r>
              <a:rPr lang="fr-FR" sz="2900" dirty="0">
                <a:solidFill>
                  <a:srgbClr val="000000"/>
                </a:solidFill>
              </a:rPr>
              <a:t>Nestor </a:t>
            </a:r>
            <a:r>
              <a:rPr lang="fr-FR" sz="2900" dirty="0" smtClean="0">
                <a:solidFill>
                  <a:srgbClr val="000000"/>
                </a:solidFill>
              </a:rPr>
              <a:t>superbe ou </a:t>
            </a:r>
            <a:r>
              <a:rPr lang="fr-FR" sz="2900" dirty="0">
                <a:solidFill>
                  <a:srgbClr val="000000"/>
                </a:solidFill>
              </a:rPr>
              <a:t>le Kéa.  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001" y="64807"/>
            <a:ext cx="1631520" cy="26772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8960" y="2808295"/>
            <a:ext cx="1787040" cy="24079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1916832"/>
            <a:ext cx="1566720" cy="24165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332656"/>
            <a:ext cx="7056784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b="1" u="sng" dirty="0" smtClean="0">
                <a:solidFill>
                  <a:srgbClr val="000000"/>
                </a:solidFill>
              </a:rPr>
              <a:t>5- La faune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4000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7280" y="476673"/>
            <a:ext cx="8946720" cy="12961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Les reptiles sont représentés par les </a:t>
            </a:r>
            <a:r>
              <a:rPr lang="fr-FR" sz="2900" dirty="0" smtClean="0">
                <a:solidFill>
                  <a:srgbClr val="000000"/>
                </a:solidFill>
              </a:rPr>
              <a:t>scinques, les geckos et </a:t>
            </a:r>
            <a:r>
              <a:rPr lang="fr-FR" sz="2900" dirty="0">
                <a:solidFill>
                  <a:srgbClr val="000000"/>
                </a:solidFill>
              </a:rPr>
              <a:t>les </a:t>
            </a:r>
            <a:r>
              <a:rPr lang="fr-FR" sz="2900" dirty="0" err="1">
                <a:solidFill>
                  <a:srgbClr val="000000"/>
                </a:solidFill>
              </a:rPr>
              <a:t>tuataras</a:t>
            </a:r>
            <a:r>
              <a:rPr lang="fr-FR" sz="2900" dirty="0">
                <a:solidFill>
                  <a:srgbClr val="000000"/>
                </a:solidFill>
              </a:rPr>
              <a:t> </a:t>
            </a:r>
            <a:r>
              <a:rPr lang="fr-FR" sz="29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fr-FR" sz="2900" dirty="0" smtClean="0">
              <a:solidFill>
                <a:srgbClr val="000000"/>
              </a:solidFill>
            </a:endParaRPr>
          </a:p>
        </p:txBody>
      </p:sp>
      <p:pic>
        <p:nvPicPr>
          <p:cNvPr id="40962" name="Picture 2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132856"/>
            <a:ext cx="1610844" cy="2216300"/>
          </a:xfrm>
          <a:prstGeom prst="rect">
            <a:avLst/>
          </a:prstGeom>
          <a:noFill/>
        </p:spPr>
      </p:pic>
      <p:pic>
        <p:nvPicPr>
          <p:cNvPr id="40964" name="Picture 4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276872"/>
            <a:ext cx="2762250" cy="1590675"/>
          </a:xfrm>
          <a:prstGeom prst="rect">
            <a:avLst/>
          </a:prstGeom>
          <a:noFill/>
        </p:spPr>
      </p:pic>
      <p:pic>
        <p:nvPicPr>
          <p:cNvPr id="40966" name="Picture 6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1916832"/>
            <a:ext cx="2762250" cy="22479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Il y a également quatre espèces de </a:t>
            </a:r>
            <a:r>
              <a:rPr lang="fr-FR" dirty="0" err="1" smtClean="0">
                <a:solidFill>
                  <a:srgbClr val="000000"/>
                </a:solidFill>
              </a:rPr>
              <a:t>Leipelma</a:t>
            </a:r>
            <a:r>
              <a:rPr lang="fr-FR" dirty="0" smtClean="0">
                <a:solidFill>
                  <a:srgbClr val="000000"/>
                </a:solidFill>
              </a:rPr>
              <a:t> et une seul espèce d'araignée venimeuse , la </a:t>
            </a:r>
            <a:r>
              <a:rPr lang="fr-FR" dirty="0" err="1" smtClean="0">
                <a:solidFill>
                  <a:srgbClr val="000000"/>
                </a:solidFill>
              </a:rPr>
              <a:t>Katipo</a:t>
            </a:r>
            <a:r>
              <a:rPr lang="fr-FR" dirty="0" smtClean="0">
                <a:solidFill>
                  <a:srgbClr val="000000"/>
                </a:solidFill>
              </a:rPr>
              <a:t> 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0770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Il n’y a aucun serpent en Nouvelle- Zélande .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Il a plusieurs espèces d' insectes comme le </a:t>
            </a:r>
            <a:r>
              <a:rPr lang="fr-FR" dirty="0" err="1" smtClean="0">
                <a:solidFill>
                  <a:srgbClr val="000000"/>
                </a:solidFill>
              </a:rPr>
              <a:t>Weta</a:t>
            </a:r>
            <a:r>
              <a:rPr lang="fr-FR" dirty="0" smtClean="0">
                <a:solidFill>
                  <a:srgbClr val="000000"/>
                </a:solidFill>
              </a:rPr>
              <a:t>. Il peut devenir aussi gros qu' une souris.</a:t>
            </a:r>
            <a:endParaRPr lang="fr-FR" dirty="0"/>
          </a:p>
        </p:txBody>
      </p:sp>
      <p:pic>
        <p:nvPicPr>
          <p:cNvPr id="44034" name="Picture 2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556792"/>
            <a:ext cx="2762250" cy="2047876"/>
          </a:xfrm>
          <a:prstGeom prst="rect">
            <a:avLst/>
          </a:prstGeom>
          <a:noFill/>
        </p:spPr>
      </p:pic>
      <p:pic>
        <p:nvPicPr>
          <p:cNvPr id="44036" name="Picture 4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556792"/>
            <a:ext cx="2762250" cy="183832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797152"/>
            <a:ext cx="2416320" cy="1840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4000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6481" y="1604329"/>
            <a:ext cx="8228160" cy="39776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7544" y="1412776"/>
            <a:ext cx="7992888" cy="14747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dirty="0">
                <a:solidFill>
                  <a:srgbClr val="000000"/>
                </a:solidFill>
              </a:rPr>
              <a:t>1-Combien </a:t>
            </a:r>
            <a:r>
              <a:rPr lang="fr-FR" dirty="0" smtClean="0">
                <a:solidFill>
                  <a:srgbClr val="000000"/>
                </a:solidFill>
              </a:rPr>
              <a:t>y a-t-il d’espèces en Nouvelle-Zélande</a:t>
            </a:r>
            <a:r>
              <a:rPr lang="fr-FR" dirty="0">
                <a:solidFill>
                  <a:srgbClr val="000000"/>
                </a:solidFill>
              </a:rPr>
              <a:t> 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dirty="0">
                <a:solidFill>
                  <a:srgbClr val="000000"/>
                </a:solidFill>
              </a:rPr>
              <a:t>Il y a 3090 plantes, 5800 champignons, </a:t>
            </a:r>
            <a:r>
              <a:rPr lang="fr-FR" dirty="0" smtClean="0">
                <a:solidFill>
                  <a:srgbClr val="000000"/>
                </a:solidFill>
              </a:rPr>
              <a:t> 1000 </a:t>
            </a:r>
            <a:r>
              <a:rPr lang="fr-FR" dirty="0">
                <a:solidFill>
                  <a:srgbClr val="000000"/>
                </a:solidFill>
              </a:rPr>
              <a:t>insectes, </a:t>
            </a:r>
            <a:r>
              <a:rPr lang="fr-FR" dirty="0" smtClean="0">
                <a:solidFill>
                  <a:srgbClr val="000000"/>
                </a:solidFill>
              </a:rPr>
              <a:t>2600 arachnides, </a:t>
            </a: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dirty="0">
                <a:solidFill>
                  <a:srgbClr val="000000"/>
                </a:solidFill>
              </a:rPr>
              <a:t>61 reptiles et 336 </a:t>
            </a:r>
            <a:r>
              <a:rPr lang="fr-FR" dirty="0" smtClean="0">
                <a:solidFill>
                  <a:srgbClr val="000000"/>
                </a:solidFill>
              </a:rPr>
              <a:t>espèces d'oiseaux.</a:t>
            </a: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41280" y="2416574"/>
            <a:ext cx="7011360" cy="21717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38914" name="Picture 2" descr="http://upload.wikimedia.org/wikipedia/commons/thumb/0/05/PohutukawaOhope.jpg/220px-PohutukawaOhop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2996952"/>
            <a:ext cx="2095500" cy="2790825"/>
          </a:xfrm>
          <a:prstGeom prst="rect">
            <a:avLst/>
          </a:prstGeom>
          <a:noFill/>
        </p:spPr>
      </p:pic>
      <p:pic>
        <p:nvPicPr>
          <p:cNvPr id="38916" name="Picture 4" descr="https://opaysdeskiwis.files.wordpress.com/2015/01/dscf5939.jpg?w=261&amp;h=348&amp;crop=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2780928"/>
            <a:ext cx="2486025" cy="33147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6481" y="1604329"/>
            <a:ext cx="7771680" cy="2706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fr-FR" sz="2900" b="1" u="sng" dirty="0" smtClean="0">
                <a:solidFill>
                  <a:srgbClr val="000000"/>
                </a:solidFill>
              </a:rPr>
              <a:t>Exemple</a:t>
            </a:r>
            <a:r>
              <a:rPr lang="fr-FR" sz="2900" dirty="0" smtClean="0">
                <a:solidFill>
                  <a:srgbClr val="000000"/>
                </a:solidFill>
              </a:rPr>
              <a:t>: Combien pesait </a:t>
            </a:r>
            <a:r>
              <a:rPr lang="fr-FR" sz="2900" dirty="0">
                <a:solidFill>
                  <a:srgbClr val="000000"/>
                </a:solidFill>
              </a:rPr>
              <a:t>la </a:t>
            </a:r>
            <a:r>
              <a:rPr lang="fr-FR" sz="2900" dirty="0" smtClean="0">
                <a:solidFill>
                  <a:srgbClr val="000000"/>
                </a:solidFill>
              </a:rPr>
              <a:t>proie </a:t>
            </a:r>
            <a:r>
              <a:rPr lang="fr-FR" sz="2900" dirty="0">
                <a:solidFill>
                  <a:srgbClr val="000000"/>
                </a:solidFill>
              </a:rPr>
              <a:t>de l'Aigle de </a:t>
            </a:r>
            <a:r>
              <a:rPr lang="fr-FR" sz="2900" dirty="0" err="1">
                <a:solidFill>
                  <a:srgbClr val="000000"/>
                </a:solidFill>
              </a:rPr>
              <a:t>Haast</a:t>
            </a:r>
            <a:r>
              <a:rPr lang="fr-FR" sz="2900" dirty="0">
                <a:solidFill>
                  <a:srgbClr val="000000"/>
                </a:solidFill>
              </a:rPr>
              <a:t> </a:t>
            </a:r>
            <a:r>
              <a:rPr lang="fr-FR" sz="2900" dirty="0" smtClean="0">
                <a:solidFill>
                  <a:srgbClr val="000000"/>
                </a:solidFill>
              </a:rPr>
              <a:t> (espèce disparue)?</a:t>
            </a:r>
            <a:endParaRPr lang="fr-FR" sz="2900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fr-FR" sz="2900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La </a:t>
            </a:r>
            <a:r>
              <a:rPr lang="fr-FR" sz="2900" dirty="0" smtClean="0">
                <a:solidFill>
                  <a:srgbClr val="000000"/>
                </a:solidFill>
              </a:rPr>
              <a:t>proie </a:t>
            </a:r>
            <a:r>
              <a:rPr lang="fr-FR" sz="2900" dirty="0">
                <a:solidFill>
                  <a:srgbClr val="000000"/>
                </a:solidFill>
              </a:rPr>
              <a:t>de l'aigle de </a:t>
            </a:r>
            <a:r>
              <a:rPr lang="fr-FR" sz="2900" dirty="0" err="1">
                <a:solidFill>
                  <a:srgbClr val="000000"/>
                </a:solidFill>
              </a:rPr>
              <a:t>Haast</a:t>
            </a:r>
            <a:r>
              <a:rPr lang="fr-FR" sz="2900" dirty="0">
                <a:solidFill>
                  <a:srgbClr val="000000"/>
                </a:solidFill>
              </a:rPr>
              <a:t> </a:t>
            </a:r>
            <a:r>
              <a:rPr lang="fr-FR" sz="2900" dirty="0" smtClean="0">
                <a:solidFill>
                  <a:srgbClr val="000000"/>
                </a:solidFill>
              </a:rPr>
              <a:t>pouvait peser de </a:t>
            </a:r>
            <a:r>
              <a:rPr lang="fr-FR" sz="2900" dirty="0">
                <a:solidFill>
                  <a:srgbClr val="000000"/>
                </a:solidFill>
              </a:rPr>
              <a:t>60 à 100 </a:t>
            </a:r>
            <a:r>
              <a:rPr lang="fr-FR" sz="2900" dirty="0" smtClean="0">
                <a:solidFill>
                  <a:srgbClr val="000000"/>
                </a:solidFill>
              </a:rPr>
              <a:t>kg.</a:t>
            </a:r>
            <a:endParaRPr lang="fr-FR" sz="2900" dirty="0">
              <a:solidFill>
                <a:srgbClr val="000000"/>
              </a:solidFill>
            </a:endParaRPr>
          </a:p>
        </p:txBody>
      </p:sp>
      <p:pic>
        <p:nvPicPr>
          <p:cNvPr id="36866" name="Picture 2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4149080"/>
            <a:ext cx="2762250" cy="22098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u="sng" dirty="0">
                <a:solidFill>
                  <a:srgbClr val="000000"/>
                </a:solidFill>
                <a:cs typeface="DejaVu Sans" charset="0"/>
              </a:rPr>
              <a:t>7 </a:t>
            </a:r>
            <a:r>
              <a:rPr lang="fr-FR" sz="4000" u="sng" dirty="0" smtClean="0">
                <a:solidFill>
                  <a:srgbClr val="000000"/>
                </a:solidFill>
                <a:cs typeface="DejaVu Sans" charset="0"/>
              </a:rPr>
              <a:t>Histoire: avant </a:t>
            </a:r>
            <a:r>
              <a:rPr lang="fr-FR" sz="4000" u="sng" dirty="0">
                <a:solidFill>
                  <a:srgbClr val="000000"/>
                </a:solidFill>
                <a:cs typeface="DejaVu Sans" charset="0"/>
              </a:rPr>
              <a:t>les européens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37120" y="-205942"/>
            <a:ext cx="6595200" cy="7856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sz="2900" dirty="0" smtClean="0">
                <a:solidFill>
                  <a:srgbClr val="000000"/>
                </a:solidFill>
                <a:cs typeface="DejaVu Sans" charset="0"/>
              </a:rPr>
              <a:t>La N-Z est très tardivement peuplée.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sz="2900" dirty="0" smtClean="0">
                <a:solidFill>
                  <a:srgbClr val="000000"/>
                </a:solidFill>
                <a:cs typeface="DejaVu Sans" charset="0"/>
              </a:rPr>
              <a:t>Les </a:t>
            </a:r>
            <a:r>
              <a:rPr lang="fr-FR" sz="2900" dirty="0">
                <a:solidFill>
                  <a:srgbClr val="000000"/>
                </a:solidFill>
                <a:cs typeface="DejaVu Sans" charset="0"/>
              </a:rPr>
              <a:t>premiers colons sont des Polynésiens</a:t>
            </a:r>
            <a:r>
              <a:rPr lang="fr-FR" sz="2900" dirty="0" smtClean="0">
                <a:solidFill>
                  <a:srgbClr val="000000"/>
                </a:solidFill>
                <a:cs typeface="DejaVu Sans" charset="0"/>
              </a:rPr>
              <a:t>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sz="2900" dirty="0" smtClean="0">
                <a:solidFill>
                  <a:srgbClr val="000000"/>
                </a:solidFill>
                <a:cs typeface="DejaVu Sans" charset="0"/>
              </a:rPr>
              <a:t>Ils arrivent dans des </a:t>
            </a:r>
            <a:r>
              <a:rPr lang="fr-FR" sz="2900" dirty="0" err="1" smtClean="0">
                <a:solidFill>
                  <a:srgbClr val="000000"/>
                </a:solidFill>
                <a:cs typeface="DejaVu Sans" charset="0"/>
              </a:rPr>
              <a:t>waka</a:t>
            </a:r>
            <a:r>
              <a:rPr lang="fr-FR" sz="2900" dirty="0" smtClean="0">
                <a:solidFill>
                  <a:srgbClr val="000000"/>
                </a:solidFill>
                <a:cs typeface="DejaVu Sans" charset="0"/>
              </a:rPr>
              <a:t>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sz="2900" dirty="0" smtClean="0">
                <a:solidFill>
                  <a:srgbClr val="000000"/>
                </a:solidFill>
                <a:cs typeface="DejaVu Sans" charset="0"/>
              </a:rPr>
              <a:t>Les premiers Maoris seraient arrivés au XIIIème siècle.</a:t>
            </a: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fr-FR" sz="2900" dirty="0">
              <a:solidFill>
                <a:srgbClr val="000000"/>
              </a:solidFill>
              <a:cs typeface="DejaVu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sz="2900" dirty="0">
                <a:solidFill>
                  <a:srgbClr val="000000"/>
                </a:solidFill>
                <a:cs typeface="DejaVu Sans" charset="0"/>
              </a:rPr>
              <a:t> </a:t>
            </a:r>
          </a:p>
        </p:txBody>
      </p:sp>
      <p:pic>
        <p:nvPicPr>
          <p:cNvPr id="48130" name="Picture 2" descr="Image illustrative de l'article Waka (Nouvelle-Zélande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149080"/>
            <a:ext cx="3528392" cy="2280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35896" y="4437112"/>
            <a:ext cx="122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Chef Maori</a:t>
            </a:r>
            <a:endParaRPr lang="fr-FR" dirty="0"/>
          </a:p>
        </p:txBody>
      </p:sp>
      <p:pic>
        <p:nvPicPr>
          <p:cNvPr id="46084" name="Picture 4" descr="http://upload.wikimedia.org/wikipedia/commons/thumb/f/f4/Te_Puni_Maori_Chief.jpg/200px-Te_Puni_Maori_Chi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412776"/>
            <a:ext cx="1905000" cy="27527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95536" y="1340768"/>
            <a:ext cx="8424936" cy="17341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2900" dirty="0" smtClean="0">
                <a:latin typeface="Arial"/>
              </a:rPr>
              <a:t>En 1642, Abel </a:t>
            </a:r>
            <a:r>
              <a:rPr lang="fr-FR" sz="2900" dirty="0">
                <a:latin typeface="Arial"/>
              </a:rPr>
              <a:t>Tasman et son </a:t>
            </a:r>
            <a:r>
              <a:rPr lang="fr-FR" sz="2900" dirty="0" smtClean="0">
                <a:latin typeface="Arial"/>
              </a:rPr>
              <a:t>équipe </a:t>
            </a:r>
            <a:r>
              <a:rPr lang="fr-FR" sz="2900" dirty="0">
                <a:latin typeface="Arial"/>
              </a:rPr>
              <a:t>sont les </a:t>
            </a:r>
            <a:r>
              <a:rPr lang="fr-FR" sz="2900" dirty="0" smtClean="0">
                <a:latin typeface="Arial"/>
              </a:rPr>
              <a:t>premiers </a:t>
            </a:r>
            <a:r>
              <a:rPr lang="fr-FR" sz="2900" dirty="0">
                <a:latin typeface="Arial"/>
              </a:rPr>
              <a:t>Européens a </a:t>
            </a:r>
            <a:r>
              <a:rPr lang="fr-FR" sz="2900" dirty="0" smtClean="0">
                <a:latin typeface="Arial"/>
              </a:rPr>
              <a:t>visiter la Nouvelle Zélande.</a:t>
            </a:r>
          </a:p>
          <a:p>
            <a:pPr algn="ctr"/>
            <a:r>
              <a:rPr lang="fr-FR" sz="2900" dirty="0" smtClean="0">
                <a:latin typeface="Arial"/>
              </a:rPr>
              <a:t>Plusieurs hommes de </a:t>
            </a:r>
            <a:r>
              <a:rPr lang="fr-FR" sz="2900" dirty="0">
                <a:latin typeface="Arial"/>
              </a:rPr>
              <a:t>son équipage sont </a:t>
            </a:r>
            <a:r>
              <a:rPr lang="fr-FR" sz="2900" dirty="0" smtClean="0">
                <a:latin typeface="Arial"/>
              </a:rPr>
              <a:t>tués </a:t>
            </a:r>
            <a:r>
              <a:rPr lang="fr-FR" sz="2900" dirty="0">
                <a:latin typeface="Arial"/>
              </a:rPr>
              <a:t>par les Maoris. </a:t>
            </a:r>
            <a:endParaRPr dirty="0"/>
          </a:p>
        </p:txBody>
      </p:sp>
      <p:pic>
        <p:nvPicPr>
          <p:cNvPr id="2050" name="Picture 2" descr="http://upload.wikimedia.org/wikipedia/commons/f/f8/AbelTasm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1" y="3212976"/>
            <a:ext cx="2975915" cy="2448272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6/6e/Gilsemans_1642.jpg/1280px-Gilsemans_16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56992"/>
            <a:ext cx="3220226" cy="2088232"/>
          </a:xfrm>
          <a:prstGeom prst="rect">
            <a:avLst/>
          </a:prstGeom>
          <a:noFill/>
        </p:spPr>
      </p:pic>
      <p:sp>
        <p:nvSpPr>
          <p:cNvPr id="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000" dirty="0" smtClean="0">
                <a:latin typeface="Arial"/>
              </a:rPr>
              <a:t>7- Histoire: l’arrivée des </a:t>
            </a:r>
            <a:r>
              <a:rPr lang="fr-FR" sz="4000" dirty="0">
                <a:latin typeface="Arial"/>
              </a:rPr>
              <a:t>Européens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457172" y="1604841"/>
            <a:ext cx="8228763" cy="960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2900" dirty="0">
                <a:latin typeface="Arial"/>
              </a:rPr>
              <a:t>Isaac </a:t>
            </a:r>
            <a:r>
              <a:rPr lang="fr-FR" sz="2900" dirty="0" err="1">
                <a:latin typeface="Arial"/>
              </a:rPr>
              <a:t>Gilsemans</a:t>
            </a:r>
            <a:r>
              <a:rPr lang="fr-FR" sz="2900" dirty="0">
                <a:latin typeface="Arial"/>
              </a:rPr>
              <a:t> est </a:t>
            </a:r>
            <a:r>
              <a:rPr lang="fr-FR" sz="2900" dirty="0" smtClean="0">
                <a:latin typeface="Arial"/>
              </a:rPr>
              <a:t>dessinateur sur le navire. Il fait les </a:t>
            </a:r>
            <a:r>
              <a:rPr lang="fr-FR" sz="2900" dirty="0">
                <a:latin typeface="Arial"/>
              </a:rPr>
              <a:t>premiers </a:t>
            </a:r>
            <a:r>
              <a:rPr lang="fr-FR" sz="2900" dirty="0" smtClean="0">
                <a:latin typeface="Arial"/>
              </a:rPr>
              <a:t>dessins </a:t>
            </a:r>
            <a:r>
              <a:rPr lang="fr-FR" sz="2900" dirty="0">
                <a:latin typeface="Arial"/>
              </a:rPr>
              <a:t>de </a:t>
            </a:r>
            <a:r>
              <a:rPr lang="fr-FR" sz="2900" dirty="0" smtClean="0">
                <a:latin typeface="Arial"/>
              </a:rPr>
              <a:t>la Nouvelle Zélande.</a:t>
            </a:r>
            <a:endParaRPr dirty="0"/>
          </a:p>
        </p:txBody>
      </p:sp>
      <p:sp>
        <p:nvSpPr>
          <p:cNvPr id="47" name="TextShape 3"/>
          <p:cNvSpPr txBox="1"/>
          <p:nvPr/>
        </p:nvSpPr>
        <p:spPr>
          <a:xfrm>
            <a:off x="3967271" y="3463765"/>
            <a:ext cx="1199422" cy="31450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fr-FR">
                <a:latin typeface="Arial"/>
              </a:rPr>
              <a:t> </a:t>
            </a:r>
            <a:endParaRPr/>
          </a:p>
        </p:txBody>
      </p:sp>
      <p:pic>
        <p:nvPicPr>
          <p:cNvPr id="48" name="Image 47"/>
          <p:cNvPicPr/>
          <p:nvPr/>
        </p:nvPicPr>
        <p:blipFill>
          <a:blip r:embed="rId2" cstate="email"/>
          <a:stretch/>
        </p:blipFill>
        <p:spPr>
          <a:xfrm>
            <a:off x="1331640" y="2780928"/>
            <a:ext cx="6191737" cy="30529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395536" y="620688"/>
            <a:ext cx="8228763" cy="17281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2900" dirty="0">
                <a:latin typeface="Arial"/>
              </a:rPr>
              <a:t>James Cook fait un voyage de 1768 à </a:t>
            </a:r>
            <a:r>
              <a:rPr lang="fr-FR" sz="2900" dirty="0" smtClean="0">
                <a:latin typeface="Arial"/>
              </a:rPr>
              <a:t>1771 sur </a:t>
            </a:r>
            <a:r>
              <a:rPr lang="fr-FR" sz="2900" dirty="0">
                <a:latin typeface="Arial"/>
              </a:rPr>
              <a:t>l'</a:t>
            </a:r>
            <a:r>
              <a:rPr lang="fr-FR" sz="2900" dirty="0" err="1">
                <a:latin typeface="Arial"/>
              </a:rPr>
              <a:t>Endeavour</a:t>
            </a:r>
            <a:r>
              <a:rPr lang="fr-FR" sz="2900" dirty="0">
                <a:latin typeface="Arial"/>
              </a:rPr>
              <a:t>. Il y retourne deux fois . De nombreux </a:t>
            </a:r>
            <a:r>
              <a:rPr lang="fr-FR" sz="2900" dirty="0" smtClean="0">
                <a:latin typeface="Arial"/>
              </a:rPr>
              <a:t>navires vont </a:t>
            </a:r>
            <a:r>
              <a:rPr lang="fr-FR" sz="2900" dirty="0">
                <a:latin typeface="Arial"/>
              </a:rPr>
              <a:t>le suivre</a:t>
            </a:r>
            <a:r>
              <a:rPr lang="fr-FR" sz="2900" dirty="0" smtClean="0">
                <a:latin typeface="Arial"/>
              </a:rPr>
              <a:t>.</a:t>
            </a:r>
          </a:p>
          <a:p>
            <a:r>
              <a:rPr lang="fr-FR" sz="2900" dirty="0" smtClean="0">
                <a:latin typeface="Arial"/>
              </a:rPr>
              <a:t>.</a:t>
            </a:r>
            <a:endParaRPr dirty="0"/>
          </a:p>
        </p:txBody>
      </p:sp>
      <p:pic>
        <p:nvPicPr>
          <p:cNvPr id="3074" name="Picture 2" descr="Réplique de l’Endeavour à Cooktow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2856"/>
            <a:ext cx="2667000" cy="1990725"/>
          </a:xfrm>
          <a:prstGeom prst="rect">
            <a:avLst/>
          </a:prstGeom>
          <a:noFill/>
        </p:spPr>
      </p:pic>
      <p:pic>
        <p:nvPicPr>
          <p:cNvPr id="3076" name="Picture 4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556792"/>
            <a:ext cx="2095500" cy="2628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7544" y="429309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/>
              </a:rPr>
              <a:t>Suivront, George Vancouver et William </a:t>
            </a:r>
            <a:r>
              <a:rPr lang="fr-FR" dirty="0" err="1" smtClean="0">
                <a:latin typeface="Arial"/>
              </a:rPr>
              <a:t>Broughton</a:t>
            </a:r>
            <a:r>
              <a:rPr lang="fr-FR" dirty="0" smtClean="0">
                <a:latin typeface="Arial"/>
              </a:rPr>
              <a:t>.</a:t>
            </a:r>
            <a:endParaRPr lang="fr-FR" dirty="0"/>
          </a:p>
        </p:txBody>
      </p:sp>
      <p:pic>
        <p:nvPicPr>
          <p:cNvPr id="3078" name="Picture 6" descr="Image illustrative de l'article George Vancou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4797152"/>
            <a:ext cx="1440160" cy="1861922"/>
          </a:xfrm>
          <a:prstGeom prst="rect">
            <a:avLst/>
          </a:prstGeom>
          <a:noFill/>
        </p:spPr>
      </p:pic>
      <p:pic>
        <p:nvPicPr>
          <p:cNvPr id="3080" name="Picture 8" descr="http://upload.wikimedia.org/wikipedia/commons/thumb/e/ee/William_Robert_Broughton.jpg/220px-William_Robert_Brought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4725144"/>
            <a:ext cx="1656184" cy="193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Présentation générale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Géographie physique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Climats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Prédateurs et proies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Faune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Histoire (avant les européens)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Histoire (les premiers européens)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Démographie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Sport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Culture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dirty="0" smtClean="0">
                <a:solidFill>
                  <a:srgbClr val="000000"/>
                </a:solidFill>
              </a:rPr>
              <a:t>8-  </a:t>
            </a:r>
            <a:r>
              <a:rPr lang="fr-FR" sz="4000" dirty="0">
                <a:solidFill>
                  <a:srgbClr val="000000"/>
                </a:solidFill>
              </a:rPr>
              <a:t>Démographie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412776"/>
            <a:ext cx="8228160" cy="20090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dirty="0">
                <a:solidFill>
                  <a:srgbClr val="000000"/>
                </a:solidFill>
              </a:rPr>
              <a:t>En 2006 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>
                <a:solidFill>
                  <a:srgbClr val="000000"/>
                </a:solidFill>
              </a:rPr>
              <a:t>il y avait  4 186 900 habitant en Nouvel – Zélande , dont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dirty="0">
                <a:solidFill>
                  <a:srgbClr val="000000"/>
                </a:solidFill>
              </a:rPr>
              <a:t> 2 049 500 hommes et 2 137 400 femmes . </a:t>
            </a:r>
            <a:endParaRPr lang="fr-FR" dirty="0" smtClean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dirty="0" smtClean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En </a:t>
            </a:r>
            <a:r>
              <a:rPr lang="fr-FR" dirty="0">
                <a:solidFill>
                  <a:srgbClr val="000000"/>
                </a:solidFill>
              </a:rPr>
              <a:t>décembre 2007,  la population augmente </a:t>
            </a:r>
            <a:r>
              <a:rPr lang="fr-FR" dirty="0" smtClean="0">
                <a:solidFill>
                  <a:srgbClr val="000000"/>
                </a:solidFill>
              </a:rPr>
              <a:t>toutes </a:t>
            </a:r>
            <a:r>
              <a:rPr lang="fr-FR" dirty="0">
                <a:solidFill>
                  <a:srgbClr val="000000"/>
                </a:solidFill>
              </a:rPr>
              <a:t>les 10 min 23s ,il y a des naissances toutes les 8 min et 49 s ,des décès </a:t>
            </a:r>
            <a:r>
              <a:rPr lang="fr-FR" dirty="0" smtClean="0">
                <a:solidFill>
                  <a:srgbClr val="000000"/>
                </a:solidFill>
              </a:rPr>
              <a:t>toutes </a:t>
            </a:r>
            <a:r>
              <a:rPr lang="fr-FR" dirty="0">
                <a:solidFill>
                  <a:srgbClr val="000000"/>
                </a:solidFill>
              </a:rPr>
              <a:t>les 19 min 35 s et des </a:t>
            </a:r>
            <a:r>
              <a:rPr lang="fr-FR" dirty="0" smtClean="0">
                <a:solidFill>
                  <a:srgbClr val="000000"/>
                </a:solidFill>
              </a:rPr>
              <a:t>immigrants toutes </a:t>
            </a:r>
            <a:r>
              <a:rPr lang="fr-FR" dirty="0">
                <a:solidFill>
                  <a:srgbClr val="000000"/>
                </a:solidFill>
              </a:rPr>
              <a:t>les 19 min 26 </a:t>
            </a:r>
            <a:r>
              <a:rPr lang="fr-FR" dirty="0" smtClean="0">
                <a:solidFill>
                  <a:srgbClr val="000000"/>
                </a:solidFill>
              </a:rPr>
              <a:t>s!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789040"/>
            <a:ext cx="3853440" cy="24165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552" y="1268760"/>
            <a:ext cx="8228160" cy="15366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195843"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La plupart des N-Z sont d’origine Britannique ou Irlandaise.</a:t>
            </a:r>
          </a:p>
          <a:p>
            <a:pPr marL="195843" indent="-195843"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14.6% de la population est d’origine Maori.</a:t>
            </a:r>
          </a:p>
          <a:p>
            <a:pPr marL="195843" indent="-195843"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dirty="0" smtClean="0">
              <a:solidFill>
                <a:srgbClr val="000000"/>
              </a:solidFill>
            </a:endParaRPr>
          </a:p>
          <a:p>
            <a:pPr marL="195843" indent="-195843"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Le Christianisme </a:t>
            </a:r>
            <a:r>
              <a:rPr lang="fr-FR" dirty="0">
                <a:solidFill>
                  <a:srgbClr val="000000"/>
                </a:solidFill>
              </a:rPr>
              <a:t>est </a:t>
            </a:r>
            <a:r>
              <a:rPr lang="fr-FR" dirty="0" smtClean="0">
                <a:solidFill>
                  <a:srgbClr val="000000"/>
                </a:solidFill>
              </a:rPr>
              <a:t>rependu </a:t>
            </a:r>
            <a:r>
              <a:rPr lang="fr-FR" dirty="0">
                <a:solidFill>
                  <a:srgbClr val="000000"/>
                </a:solidFill>
              </a:rPr>
              <a:t>en </a:t>
            </a:r>
            <a:r>
              <a:rPr lang="fr-FR" dirty="0" smtClean="0">
                <a:solidFill>
                  <a:srgbClr val="000000"/>
                </a:solidFill>
              </a:rPr>
              <a:t>Nouvelle-Zélande.</a:t>
            </a:r>
          </a:p>
          <a:p>
            <a:pPr marL="195843" indent="-195843"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8370" name="Picture 2" descr="Résultat de recherche d'images pour &quot;pluriculturalisme en nouvelle zelande&quot;"/>
          <p:cNvPicPr>
            <a:picLocks noChangeAspect="1" noChangeArrowheads="1"/>
          </p:cNvPicPr>
          <p:nvPr/>
        </p:nvPicPr>
        <p:blipFill>
          <a:blip r:embed="rId3" cstate="email"/>
          <a:srcRect t="11920"/>
          <a:stretch>
            <a:fillRect/>
          </a:stretch>
        </p:blipFill>
        <p:spPr bwMode="auto">
          <a:xfrm>
            <a:off x="2123728" y="3212976"/>
            <a:ext cx="4032448" cy="266040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dirty="0" smtClean="0">
                <a:solidFill>
                  <a:srgbClr val="000000"/>
                </a:solidFill>
              </a:rPr>
              <a:t>9- Le </a:t>
            </a:r>
            <a:r>
              <a:rPr lang="fr-FR" sz="4000" dirty="0">
                <a:solidFill>
                  <a:srgbClr val="000000"/>
                </a:solidFill>
              </a:rPr>
              <a:t>sport de la </a:t>
            </a:r>
            <a:r>
              <a:rPr lang="fr-FR" sz="4000" dirty="0" err="1" smtClean="0">
                <a:solidFill>
                  <a:srgbClr val="000000"/>
                </a:solidFill>
              </a:rPr>
              <a:t>Nouvelle-Zelande</a:t>
            </a:r>
            <a:endParaRPr lang="fr-FR" sz="4000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1340769"/>
            <a:ext cx="8228160" cy="25202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Le nom de </a:t>
            </a:r>
            <a:r>
              <a:rPr lang="fr-FR" sz="2900" dirty="0" smtClean="0">
                <a:solidFill>
                  <a:srgbClr val="000000"/>
                </a:solidFill>
              </a:rPr>
              <a:t>l‘équipe </a:t>
            </a:r>
            <a:r>
              <a:rPr lang="fr-FR" sz="2900" dirty="0">
                <a:solidFill>
                  <a:srgbClr val="000000"/>
                </a:solidFill>
              </a:rPr>
              <a:t>de rugby s'appelle: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les all Blacks.</a:t>
            </a:r>
            <a:endParaRPr lang="fr-FR" sz="29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Le rugby est très </a:t>
            </a:r>
            <a:r>
              <a:rPr lang="fr-FR" sz="2900" dirty="0" smtClean="0">
                <a:solidFill>
                  <a:srgbClr val="000000"/>
                </a:solidFill>
              </a:rPr>
              <a:t>populaire.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Le </a:t>
            </a:r>
            <a:r>
              <a:rPr lang="fr-FR" sz="2900" dirty="0" err="1">
                <a:solidFill>
                  <a:srgbClr val="000000"/>
                </a:solidFill>
              </a:rPr>
              <a:t>Haka</a:t>
            </a:r>
            <a:r>
              <a:rPr lang="fr-FR" sz="2900" dirty="0">
                <a:solidFill>
                  <a:srgbClr val="000000"/>
                </a:solidFill>
              </a:rPr>
              <a:t> est une danse </a:t>
            </a:r>
            <a:r>
              <a:rPr lang="fr-FR" sz="2900" dirty="0" smtClean="0">
                <a:solidFill>
                  <a:srgbClr val="000000"/>
                </a:solidFill>
              </a:rPr>
              <a:t>guerrière maori exécutée au début des matchs.</a:t>
            </a:r>
            <a:endParaRPr lang="fr-FR" sz="29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077072"/>
            <a:ext cx="4014720" cy="12298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b="1" u="sng" dirty="0" smtClean="0">
                <a:solidFill>
                  <a:srgbClr val="000000"/>
                </a:solidFill>
              </a:rPr>
              <a:t>10- </a:t>
            </a:r>
            <a:r>
              <a:rPr lang="fr-FR" sz="4000" b="1" u="sng" dirty="0">
                <a:solidFill>
                  <a:srgbClr val="000000"/>
                </a:solidFill>
              </a:rPr>
              <a:t>CULTURE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920" y="1378225"/>
            <a:ext cx="8228160" cy="39776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La culture néo-zélandaise </a:t>
            </a:r>
            <a:r>
              <a:rPr lang="fr-FR" sz="2000" dirty="0" smtClean="0">
                <a:solidFill>
                  <a:srgbClr val="000000"/>
                </a:solidFill>
              </a:rPr>
              <a:t>a </a:t>
            </a:r>
            <a:r>
              <a:rPr lang="fr-FR" sz="2000" dirty="0">
                <a:solidFill>
                  <a:srgbClr val="000000"/>
                </a:solidFill>
              </a:rPr>
              <a:t>des racines britanniques.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Les liens de cultures entre la Nouvelle-Zélande, le Royaume-Uni et Irlande est : une langue </a:t>
            </a:r>
            <a:r>
              <a:rPr lang="fr-FR" sz="2000" dirty="0" smtClean="0">
                <a:solidFill>
                  <a:srgbClr val="000000"/>
                </a:solidFill>
              </a:rPr>
              <a:t>commune.</a:t>
            </a: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La culture maori a changé depuis l'arrivée des Européens en particulier depuis le début du </a:t>
            </a:r>
            <a:r>
              <a:rPr lang="fr-FR" sz="2000" dirty="0" smtClean="0">
                <a:solidFill>
                  <a:srgbClr val="000000"/>
                </a:solidFill>
              </a:rPr>
              <a:t>christianisme.</a:t>
            </a: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Maintenant, les prières sont toutes chrétiennes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5920" y="4441427"/>
            <a:ext cx="4636800" cy="18937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1680" y="1568325"/>
            <a:ext cx="5843520" cy="47683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fr-FR" sz="3600" dirty="0" smtClean="0">
                <a:solidFill>
                  <a:srgbClr val="000000"/>
                </a:solidFill>
              </a:rPr>
              <a:t>La musique et la </a:t>
            </a:r>
            <a:r>
              <a:rPr lang="fr-FR" sz="3600" dirty="0">
                <a:solidFill>
                  <a:srgbClr val="000000"/>
                </a:solidFill>
              </a:rPr>
              <a:t>cuisine de la Nouvelle-Zélande </a:t>
            </a:r>
            <a:r>
              <a:rPr lang="fr-FR" sz="3600" dirty="0" smtClean="0">
                <a:solidFill>
                  <a:srgbClr val="000000"/>
                </a:solidFill>
              </a:rPr>
              <a:t>sont originaires </a:t>
            </a:r>
            <a:r>
              <a:rPr lang="fr-FR" sz="3600" dirty="0">
                <a:solidFill>
                  <a:srgbClr val="000000"/>
                </a:solidFill>
              </a:rPr>
              <a:t>du Royaume-Uni et des États-Unis.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fr-FR" sz="36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fr-FR" sz="3600" dirty="0">
                <a:solidFill>
                  <a:srgbClr val="000000"/>
                </a:solidFill>
              </a:rPr>
              <a:t>La culture maori est </a:t>
            </a:r>
            <a:r>
              <a:rPr lang="fr-FR" sz="3600" dirty="0" smtClean="0">
                <a:solidFill>
                  <a:srgbClr val="000000"/>
                </a:solidFill>
              </a:rPr>
              <a:t>très </a:t>
            </a:r>
            <a:r>
              <a:rPr lang="fr-FR" sz="3600" dirty="0">
                <a:solidFill>
                  <a:srgbClr val="000000"/>
                </a:solidFill>
              </a:rPr>
              <a:t>différente des autres.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fr-FR" sz="36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fr-FR" sz="36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8321" y="1464635"/>
            <a:ext cx="1241280" cy="42830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5486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aussi en N-Z que se déroule le seigneurs des anneaux et le </a:t>
            </a:r>
            <a:r>
              <a:rPr lang="fr-FR" dirty="0" err="1" smtClean="0"/>
              <a:t>Hobbit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42" name="Picture 2" descr="Résultat de recherche d'images pour &quot;nouvelle zelande et le seigneur des anneaux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3348372" cy="2160240"/>
          </a:xfrm>
          <a:prstGeom prst="rect">
            <a:avLst/>
          </a:prstGeom>
          <a:noFill/>
        </p:spPr>
      </p:pic>
      <p:pic>
        <p:nvPicPr>
          <p:cNvPr id="61444" name="Picture 4" descr="Résultat de recherche d'images pour &quot;nouvelle zelande et le seigneur des anneaux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340768"/>
            <a:ext cx="4227197" cy="2592288"/>
          </a:xfrm>
          <a:prstGeom prst="rect">
            <a:avLst/>
          </a:prstGeom>
          <a:noFill/>
        </p:spPr>
      </p:pic>
      <p:sp>
        <p:nvSpPr>
          <p:cNvPr id="61446" name="AutoShape 6" descr="Résultat de recherche d'images pour &quot;nouvelle zelande et 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48" name="AutoShape 8" descr="Résultat de recherche d'images pour &quot;nouvelle zelande et 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50" name="AutoShape 10" descr="Résultat de recherche d'images pour &quot;nouvelle zelande et 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52" name="AutoShape 12" descr="Résultat de recherche d'images pour &quot;nouvelle zelande et 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54" name="AutoShape 14" descr="Résultat de recherche d'images pour &quot;nouvelle zelande et 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56" name="AutoShape 16" descr="Résultat de recherche d'images pour &quot;nouvelle zelande et 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58" name="AutoShape 18" descr="Résultat de recherche d'images pour &quot;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60" name="AutoShape 20" descr="Résultat de recherche d'images pour &quot;le seigneur des annea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b="1" u="sng" dirty="0" smtClean="0">
                <a:solidFill>
                  <a:srgbClr val="000000"/>
                </a:solidFill>
              </a:rPr>
              <a:t>1- </a:t>
            </a:r>
            <a:r>
              <a:rPr lang="fr-FR" sz="4000" b="1" u="sng" dirty="0">
                <a:solidFill>
                  <a:srgbClr val="000000"/>
                </a:solidFill>
              </a:rPr>
              <a:t>présentation générale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4000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6481" y="1604329"/>
            <a:ext cx="8228160" cy="39776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La Nouvelle Zélande est un Etat de l’Océanie.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Il est constitué de deux îles principales.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 smtClean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L’histoire de ce pays est l’une des plus courtes du monde.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 smtClean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Ancienne </a:t>
            </a:r>
            <a:r>
              <a:rPr lang="fr-FR" sz="2900" dirty="0" smtClean="0">
                <a:solidFill>
                  <a:srgbClr val="000000"/>
                </a:solidFill>
              </a:rPr>
              <a:t>colonie </a:t>
            </a:r>
            <a:r>
              <a:rPr lang="fr-FR" sz="2900" dirty="0" smtClean="0">
                <a:solidFill>
                  <a:srgbClr val="000000"/>
                </a:solidFill>
              </a:rPr>
              <a:t>Anglaise, il est indépendant depuis 1907.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6481" y="1418551"/>
            <a:ext cx="8228160" cy="114635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195843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dirty="0" smtClean="0">
                <a:solidFill>
                  <a:srgbClr val="000000"/>
                </a:solidFill>
              </a:rPr>
              <a:t>Nous avons été en contact « </a:t>
            </a:r>
            <a:r>
              <a:rPr lang="fr-FR" sz="2900" dirty="0" err="1" smtClean="0">
                <a:solidFill>
                  <a:srgbClr val="000000"/>
                </a:solidFill>
              </a:rPr>
              <a:t>Skype</a:t>
            </a:r>
            <a:r>
              <a:rPr lang="fr-FR" sz="2900" dirty="0" smtClean="0">
                <a:solidFill>
                  <a:srgbClr val="000000"/>
                </a:solidFill>
              </a:rPr>
              <a:t> » avec Gwendoline et Franck, qui </a:t>
            </a:r>
            <a:r>
              <a:rPr lang="fr-FR" sz="2900" dirty="0" smtClean="0">
                <a:solidFill>
                  <a:srgbClr val="000000"/>
                </a:solidFill>
              </a:rPr>
              <a:t>étaient</a:t>
            </a:r>
            <a:r>
              <a:rPr lang="fr-FR" sz="2900" dirty="0" smtClean="0">
                <a:solidFill>
                  <a:srgbClr val="000000"/>
                </a:solidFill>
              </a:rPr>
              <a:t> </a:t>
            </a:r>
            <a:r>
              <a:rPr lang="fr-FR" sz="2900" dirty="0" smtClean="0">
                <a:solidFill>
                  <a:srgbClr val="000000"/>
                </a:solidFill>
              </a:rPr>
              <a:t>à Cromwell.</a:t>
            </a:r>
          </a:p>
          <a:p>
            <a:pPr marL="195843" indent="-195843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 smtClean="0">
              <a:solidFill>
                <a:srgbClr val="000000"/>
              </a:solidFill>
            </a:endParaRPr>
          </a:p>
          <a:p>
            <a:pPr marL="195843" indent="-195843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>
              <a:solidFill>
                <a:srgbClr val="000000"/>
              </a:solidFill>
            </a:endParaRPr>
          </a:p>
        </p:txBody>
      </p:sp>
      <p:pic>
        <p:nvPicPr>
          <p:cNvPr id="17410" name="Picture 2" descr="Voir la carte topographique de Nouvelle-Zélan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420888"/>
            <a:ext cx="2952328" cy="3722043"/>
          </a:xfrm>
          <a:prstGeom prst="rect">
            <a:avLst/>
          </a:prstGeom>
          <a:noFill/>
        </p:spPr>
      </p:pic>
      <p:sp>
        <p:nvSpPr>
          <p:cNvPr id="9" name="Ellipse 8"/>
          <p:cNvSpPr/>
          <p:nvPr/>
        </p:nvSpPr>
        <p:spPr>
          <a:xfrm>
            <a:off x="1403648" y="50131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412" name="Picture 4" descr="https://opaysdeskiwis.files.wordpress.com/2015/01/dscf6015.jpg?w=420&amp;h=560&amp;crop=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2348880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064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b="1" u="sng" dirty="0" smtClean="0">
                <a:solidFill>
                  <a:srgbClr val="000000"/>
                </a:solidFill>
              </a:rPr>
              <a:t>2- Géographie physique de la N-Z</a:t>
            </a:r>
            <a:endParaRPr lang="fr-FR" sz="4000" b="1" u="sng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340768"/>
            <a:ext cx="7272808" cy="51787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i="1" u="sng" dirty="0">
                <a:solidFill>
                  <a:srgbClr val="9999FF"/>
                </a:solidFill>
                <a:latin typeface="Open Sans" charset="0"/>
              </a:rPr>
              <a:t>Son entourage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6481" y="1604329"/>
            <a:ext cx="8228160" cy="39776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La Nouvelle-Zélande fait partie de la Polynésie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.</a:t>
            </a:r>
          </a:p>
          <a:p>
            <a:pPr marL="195843" indent="-195843">
              <a:buClr>
                <a:srgbClr val="333333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i="1" dirty="0">
              <a:solidFill>
                <a:srgbClr val="333333"/>
              </a:solidFill>
              <a:latin typeface="Open Sans" charset="0"/>
            </a:endParaRPr>
          </a:p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Les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îles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qui l’entourent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sont 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nombreuses. Il y a pas exemple :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La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Nouvelle-Calédonie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 ; Les îles Fidji et les îles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Tonga…</a:t>
            </a:r>
          </a:p>
          <a:p>
            <a:pPr marL="195843" indent="-195843">
              <a:buClr>
                <a:srgbClr val="333333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i="1" dirty="0">
              <a:solidFill>
                <a:srgbClr val="333333"/>
              </a:solidFill>
              <a:latin typeface="Open Sans" charset="0"/>
            </a:endParaRPr>
          </a:p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Les océans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qui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l'entourent sont: l'océan Antarctique, la mer de Tasman et l’océan pacifique.</a:t>
            </a:r>
            <a:endParaRPr lang="fr-FR" sz="2900" i="1" dirty="0">
              <a:solidFill>
                <a:srgbClr val="333333"/>
              </a:solidFill>
              <a:latin typeface="Open Sans" charset="0"/>
            </a:endParaRPr>
          </a:p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>
              <a:solidFill>
                <a:srgbClr val="333333"/>
              </a:solidFill>
              <a:latin typeface="Open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6481" y="1604329"/>
            <a:ext cx="8228160" cy="39776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La Nouvelle-Zélande est composée de 2 îles :</a:t>
            </a:r>
          </a:p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dirty="0">
              <a:solidFill>
                <a:srgbClr val="333333"/>
              </a:solidFill>
              <a:latin typeface="Open Sans" charset="0"/>
            </a:endParaRPr>
          </a:p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1- Celle du Nord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et 2-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Celle du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sud.</a:t>
            </a:r>
          </a:p>
          <a:p>
            <a:pPr marL="195843" indent="-195843">
              <a:buClr>
                <a:srgbClr val="333333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2900" i="1" dirty="0">
              <a:solidFill>
                <a:srgbClr val="333333"/>
              </a:solidFill>
              <a:latin typeface="Open Sans" charset="0"/>
            </a:endParaRPr>
          </a:p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La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superficie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totale de la N-Z est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de 268 680 km²</a:t>
            </a:r>
          </a:p>
          <a:p>
            <a:pPr marL="195843" indent="-195843">
              <a:buClr>
                <a:srgbClr val="333333"/>
              </a:buClr>
              <a:buSzPct val="45000"/>
              <a:buFont typeface="Wingdings" charset="0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L’île du nord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est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proche </a:t>
            </a:r>
            <a:r>
              <a:rPr lang="fr-FR" sz="2900" i="1" dirty="0">
                <a:solidFill>
                  <a:srgbClr val="333333"/>
                </a:solidFill>
                <a:latin typeface="Open Sans" charset="0"/>
              </a:rPr>
              <a:t>de </a:t>
            </a:r>
            <a:r>
              <a:rPr lang="fr-FR" sz="2900" i="1" dirty="0" smtClean="0">
                <a:solidFill>
                  <a:srgbClr val="333333"/>
                </a:solidFill>
                <a:latin typeface="Open Sans" charset="0"/>
              </a:rPr>
              <a:t>l'Australie.</a:t>
            </a:r>
            <a:endParaRPr lang="fr-FR" sz="2900" i="1" dirty="0">
              <a:solidFill>
                <a:srgbClr val="333333"/>
              </a:solidFill>
              <a:latin typeface="Open Sans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4365104"/>
            <a:ext cx="3461760" cy="18937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7640640" y="2612434"/>
            <a:ext cx="64800" cy="1441"/>
          </a:xfrm>
          <a:prstGeom prst="rightArrow">
            <a:avLst>
              <a:gd name="adj1" fmla="val 50000"/>
              <a:gd name="adj2" fmla="val 1124654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2"/>
          <p:cNvSpPr txBox="1"/>
          <p:nvPr/>
        </p:nvSpPr>
        <p:spPr>
          <a:xfrm>
            <a:off x="457172" y="1604841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2900" dirty="0">
                <a:latin typeface="Arial"/>
              </a:rPr>
              <a:t> </a:t>
            </a:r>
            <a:endParaRPr dirty="0"/>
          </a:p>
        </p:txBody>
      </p:sp>
      <p:sp>
        <p:nvSpPr>
          <p:cNvPr id="41" name="TextShape 3"/>
          <p:cNvSpPr txBox="1"/>
          <p:nvPr/>
        </p:nvSpPr>
        <p:spPr>
          <a:xfrm>
            <a:off x="3069581" y="2416733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42" name="TextShape 4"/>
          <p:cNvSpPr txBox="1"/>
          <p:nvPr/>
        </p:nvSpPr>
        <p:spPr>
          <a:xfrm>
            <a:off x="1502135" y="2155464"/>
            <a:ext cx="163929" cy="387657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TextShape 5"/>
          <p:cNvSpPr txBox="1"/>
          <p:nvPr/>
        </p:nvSpPr>
        <p:spPr>
          <a:xfrm>
            <a:off x="611560" y="1052736"/>
            <a:ext cx="7488832" cy="172819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fr-FR" dirty="0">
                <a:latin typeface="Arial"/>
              </a:rPr>
              <a:t>La </a:t>
            </a:r>
            <a:r>
              <a:rPr lang="fr-FR" dirty="0" smtClean="0">
                <a:latin typeface="Arial"/>
              </a:rPr>
              <a:t>température moyenne au centre du pays est: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/>
              </a:rPr>
              <a:t>en </a:t>
            </a:r>
            <a:r>
              <a:rPr lang="fr-FR" dirty="0">
                <a:latin typeface="Arial"/>
              </a:rPr>
              <a:t>hiver de 5/9° et </a:t>
            </a:r>
            <a:endParaRPr lang="fr-FR" dirty="0" smtClean="0">
              <a:latin typeface="Arial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/>
              </a:rPr>
              <a:t>en </a:t>
            </a:r>
            <a:r>
              <a:rPr lang="fr-FR" dirty="0">
                <a:latin typeface="Arial"/>
              </a:rPr>
              <a:t>été de 20/2° </a:t>
            </a:r>
            <a:endParaRPr lang="fr-FR" dirty="0" smtClean="0">
              <a:latin typeface="Arial"/>
            </a:endParaRPr>
          </a:p>
          <a:p>
            <a:endParaRPr lang="fr-FR" dirty="0" smtClean="0">
              <a:latin typeface="Arial"/>
            </a:endParaRPr>
          </a:p>
          <a:p>
            <a:r>
              <a:rPr lang="fr-FR" dirty="0" smtClean="0">
                <a:latin typeface="Arial"/>
              </a:rPr>
              <a:t>Le </a:t>
            </a:r>
            <a:r>
              <a:rPr lang="fr-FR" dirty="0">
                <a:latin typeface="Arial"/>
              </a:rPr>
              <a:t>climat d'origine est </a:t>
            </a:r>
            <a:r>
              <a:rPr lang="fr-FR" dirty="0" smtClean="0">
                <a:latin typeface="Arial"/>
              </a:rPr>
              <a:t>océanique. Il varie </a:t>
            </a:r>
            <a:r>
              <a:rPr lang="fr-FR" dirty="0">
                <a:latin typeface="Arial"/>
              </a:rPr>
              <a:t>beaucoup selon les régions</a:t>
            </a:r>
            <a:r>
              <a:rPr lang="fr-FR" dirty="0" smtClean="0">
                <a:latin typeface="Arial"/>
              </a:rPr>
              <a:t>.</a:t>
            </a:r>
          </a:p>
          <a:p>
            <a:r>
              <a:rPr lang="fr-FR" dirty="0" smtClean="0">
                <a:latin typeface="Arial"/>
              </a:rPr>
              <a:t>Ainsi, les </a:t>
            </a:r>
            <a:r>
              <a:rPr lang="fr-FR" dirty="0">
                <a:latin typeface="Arial"/>
              </a:rPr>
              <a:t>régions </a:t>
            </a:r>
            <a:r>
              <a:rPr lang="fr-FR" dirty="0" smtClean="0">
                <a:latin typeface="Arial"/>
              </a:rPr>
              <a:t>de l’ouest </a:t>
            </a:r>
            <a:r>
              <a:rPr lang="fr-FR" dirty="0">
                <a:latin typeface="Arial"/>
              </a:rPr>
              <a:t>sont </a:t>
            </a:r>
            <a:r>
              <a:rPr lang="fr-FR" dirty="0" smtClean="0">
                <a:latin typeface="Arial"/>
              </a:rPr>
              <a:t>humides.</a:t>
            </a:r>
            <a:endParaRPr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692697"/>
            <a:ext cx="8136904" cy="12241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4000" b="1" u="sng" dirty="0" smtClean="0">
                <a:solidFill>
                  <a:srgbClr val="000000"/>
                </a:solidFill>
              </a:rPr>
              <a:t>3- LES CLIMATS    
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4000" b="1" u="sng" dirty="0" smtClean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40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http://t1.gstatic.com/images?q=tbn:ANd9GcRx6EavQAtYYnYGZZrkJBpKddNcENvDpE3nZLltPUzIAhqCMqYscJvx6nZ4Z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429000"/>
            <a:ext cx="3843424" cy="2520280"/>
          </a:xfrm>
          <a:prstGeom prst="rect">
            <a:avLst/>
          </a:prstGeom>
          <a:noFill/>
        </p:spPr>
      </p:pic>
      <p:pic>
        <p:nvPicPr>
          <p:cNvPr id="7172" name="Picture 4" descr="Wellington New Zealand Annual Temperature Grap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4984"/>
            <a:ext cx="3960440" cy="259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/>
          <p:nvPr/>
        </p:nvPicPr>
        <p:blipFill>
          <a:blip r:embed="rId2" cstate="email"/>
          <a:stretch/>
        </p:blipFill>
        <p:spPr>
          <a:xfrm rot="21591000">
            <a:off x="258576" y="342522"/>
            <a:ext cx="8626847" cy="54020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Affichage à l'écran (4:3)</PresentationFormat>
  <Paragraphs>145</Paragraphs>
  <Slides>25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La Nouvelle Zélande</vt:lpstr>
      <vt:lpstr>Plan général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Nouvelle Zélande</dc:title>
  <dc:creator>portable 1</dc:creator>
  <cp:lastModifiedBy>portable 1</cp:lastModifiedBy>
  <cp:revision>23</cp:revision>
  <dcterms:created xsi:type="dcterms:W3CDTF">2015-02-05T10:31:10Z</dcterms:created>
  <dcterms:modified xsi:type="dcterms:W3CDTF">2015-03-01T11:15:10Z</dcterms:modified>
</cp:coreProperties>
</file>