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731" autoAdjust="0"/>
  </p:normalViewPr>
  <p:slideViewPr>
    <p:cSldViewPr>
      <p:cViewPr varScale="1">
        <p:scale>
          <a:sx n="54" d="100"/>
          <a:sy n="54" d="100"/>
        </p:scale>
        <p:origin x="-1824"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DB2DE-4329-4E8C-ABF3-92EDF667730E}" type="datetimeFigureOut">
              <a:rPr lang="fr-FR" smtClean="0"/>
              <a:pPr/>
              <a:t>25/02/2016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BD8FE4-CBAB-44AA-9479-24D961D296C2}"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Nous</a:t>
            </a:r>
            <a:r>
              <a:rPr lang="fr-FR" baseline="0" dirty="0" smtClean="0"/>
              <a:t> allons vous présenter les partie de la selle (voir image du troussequin jusqu’à l’étrivière) </a:t>
            </a:r>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3</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15</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b="0" i="0" u="none" dirty="0" smtClean="0">
                <a:solidFill>
                  <a:schemeClr val="tx1">
                    <a:lumMod val="95000"/>
                    <a:lumOff val="5000"/>
                  </a:schemeClr>
                </a:solidFill>
              </a:rPr>
              <a:t>La selle est un objet, en cuir ou synthétique, placé sur le dos d'un cheval et sur lequel le cavalier se place. La selle sert à</a:t>
            </a:r>
            <a:r>
              <a:rPr lang="fr-FR" b="0" i="0" u="none" baseline="0" dirty="0" smtClean="0">
                <a:solidFill>
                  <a:schemeClr val="tx1">
                    <a:lumMod val="95000"/>
                    <a:lumOff val="5000"/>
                  </a:schemeClr>
                </a:solidFill>
              </a:rPr>
              <a:t> ne pas faire mal au poney ou à ne pas sentir la colonne vertébral du cheval. </a:t>
            </a:r>
            <a:r>
              <a:rPr lang="fr-FR" dirty="0" smtClean="0"/>
              <a:t>En fonction de l'équitation pratiquée, les selles sont de formes variées mais adaptées au dos du cheval et au cavalier. Non seulement la selle doit convenir au cavalier, mais en plus elle doit s’adapter parfaitement au dos du cheval.</a:t>
            </a:r>
            <a:endParaRPr lang="fr-FR" b="0" i="0" u="none" dirty="0">
              <a:solidFill>
                <a:schemeClr val="tx1">
                  <a:lumMod val="95000"/>
                  <a:lumOff val="5000"/>
                </a:schemeClr>
              </a:solidFill>
            </a:endParaRPr>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Voici</a:t>
            </a:r>
            <a:r>
              <a:rPr lang="fr-FR" baseline="0" dirty="0" smtClean="0"/>
              <a:t> les parties des étriers… (voir image)</a:t>
            </a:r>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L’étrier sert à aider a rester en équilibre.</a:t>
            </a:r>
            <a:r>
              <a:rPr lang="fr-FR" baseline="0" dirty="0" smtClean="0"/>
              <a:t> En voltige il n’y a pas besoin d’étrier car on accompagne le mouvement du cheval avec notre bassin. </a:t>
            </a:r>
            <a:r>
              <a:rPr lang="fr-FR" dirty="0" smtClean="0"/>
              <a:t>Les étriers peuvent être fabriqués en acier inoxydable, en carbone ou en aluminium.</a:t>
            </a:r>
            <a:endParaRPr lang="fr-FR" dirty="0"/>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Voici les parties</a:t>
            </a:r>
            <a:r>
              <a:rPr lang="fr-FR" baseline="0" dirty="0" smtClean="0"/>
              <a:t> de la selle (voire image)</a:t>
            </a:r>
          </a:p>
          <a:p>
            <a:pPr marL="228600" indent="-228600">
              <a:buAutoNum type="arabicPeriod"/>
            </a:pPr>
            <a:r>
              <a:rPr lang="fr-FR" baseline="0" dirty="0" smtClean="0"/>
              <a:t>On appelle </a:t>
            </a:r>
            <a:r>
              <a:rPr lang="fr-FR" baseline="0" dirty="0" err="1" smtClean="0"/>
              <a:t>tétière</a:t>
            </a:r>
            <a:r>
              <a:rPr lang="fr-FR" baseline="0" dirty="0" smtClean="0"/>
              <a:t> ce qui est au niveau de la tête </a:t>
            </a:r>
          </a:p>
          <a:p>
            <a:pPr marL="228600" indent="-228600">
              <a:buAutoNum type="arabicPeriod"/>
            </a:pPr>
            <a:r>
              <a:rPr lang="fr-FR" baseline="0" dirty="0" smtClean="0"/>
              <a:t> On appelle frontal car c’est au niveau du front</a:t>
            </a:r>
          </a:p>
          <a:p>
            <a:pPr marL="228600" indent="-228600">
              <a:buAutoNum type="arabicPeriod"/>
            </a:pPr>
            <a:r>
              <a:rPr lang="fr-FR" baseline="0" dirty="0" smtClean="0"/>
              <a:t>On appelle montant de muserolle car ça tient la muserolle</a:t>
            </a:r>
          </a:p>
          <a:p>
            <a:pPr marL="228600" indent="-228600">
              <a:buAutoNum type="arabicPeriod"/>
            </a:pPr>
            <a:r>
              <a:rPr lang="fr-FR" baseline="0" dirty="0" smtClean="0"/>
              <a:t>On appelle sous-gorge car c’est sous la gorge</a:t>
            </a:r>
          </a:p>
          <a:p>
            <a:pPr marL="228600" indent="-228600">
              <a:buNone/>
            </a:pPr>
            <a:r>
              <a:rPr lang="fr-FR" baseline="0" dirty="0" smtClean="0"/>
              <a:t>5. …</a:t>
            </a:r>
          </a:p>
          <a:p>
            <a:pPr marL="228600" indent="-228600">
              <a:buNone/>
            </a:pPr>
            <a:r>
              <a:rPr lang="fr-FR" baseline="0" dirty="0" smtClean="0"/>
              <a:t>6. On appelle muserolle car c’est au niveau du museau du cheval</a:t>
            </a:r>
          </a:p>
          <a:p>
            <a:pPr marL="228600" indent="-228600">
              <a:buNone/>
            </a:pPr>
            <a:r>
              <a:rPr lang="fr-FR" baseline="0" dirty="0" smtClean="0"/>
              <a:t>7. Les rêne relient le filet aux mains du cavalier. Ils en a une dans chaque main. </a:t>
            </a:r>
          </a:p>
          <a:p>
            <a:pPr marL="228600" indent="-228600">
              <a:buNone/>
            </a:pPr>
            <a:r>
              <a:rPr lang="fr-FR" baseline="0" dirty="0" smtClean="0"/>
              <a:t>8. On appelle mors ce qui est dans la bouche du cheval ou poney  </a:t>
            </a:r>
          </a:p>
          <a:p>
            <a:pPr marL="228600" indent="-228600">
              <a:buNone/>
            </a:pPr>
            <a:endParaRPr lang="fr-FR" baseline="0" dirty="0" smtClean="0"/>
          </a:p>
          <a:p>
            <a:pPr marL="228600" indent="-228600">
              <a:buNone/>
            </a:pPr>
            <a:endParaRPr lang="fr-FR" baseline="0" dirty="0" smtClean="0"/>
          </a:p>
          <a:p>
            <a:pPr marL="228600" indent="-228600">
              <a:buNone/>
            </a:pPr>
            <a:endParaRPr lang="fr-FR" baseline="0" dirty="0" smtClean="0"/>
          </a:p>
          <a:p>
            <a:pPr marL="228600" indent="-228600">
              <a:buNone/>
            </a:pPr>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 bridon ou encore appelé filet est presque constitué comme un licol mais il est en cuir et a un mors. Il est utilisé quand on monte à cheval. Le</a:t>
            </a:r>
            <a:r>
              <a:rPr lang="fr-FR" b="0" dirty="0" smtClean="0"/>
              <a:t> filet </a:t>
            </a:r>
            <a:r>
              <a:rPr lang="fr-FR" dirty="0" smtClean="0"/>
              <a:t>ou </a:t>
            </a:r>
            <a:r>
              <a:rPr lang="fr-FR" b="0" dirty="0" smtClean="0"/>
              <a:t>bridon</a:t>
            </a:r>
            <a:r>
              <a:rPr lang="fr-FR" dirty="0" smtClean="0"/>
              <a:t>, est, en équitation, un ensemble de lanières, en cuir ou en synthétique, qui sert à maintenir le mors en place dans la bouche du cheval afin de le conduire. </a:t>
            </a:r>
            <a:endParaRPr lang="fr-FR" dirty="0"/>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Voici les partie du licol du cheval :</a:t>
            </a:r>
            <a:r>
              <a:rPr lang="fr-FR" baseline="0" dirty="0" smtClean="0"/>
              <a:t> (voir image)</a:t>
            </a:r>
          </a:p>
          <a:p>
            <a:r>
              <a:rPr lang="fr-FR" baseline="0" dirty="0" smtClean="0"/>
              <a:t>Il existe aussi des licol pour tout les animaux</a:t>
            </a:r>
            <a:endParaRPr lang="fr-FR" dirty="0"/>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9</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Le licol se place sur la tête du cheval. Il permet de tenir le cheval lors des soins, des déplacements. Il faut qu'il soit bien ajusté pour ne pas blesser le cheval. </a:t>
            </a:r>
          </a:p>
          <a:p>
            <a:pPr marL="0" marR="0" indent="0" algn="l" defTabSz="914400" rtl="0" eaLnBrk="1" fontAlgn="auto" latinLnBrk="0" hangingPunct="1">
              <a:lnSpc>
                <a:spcPct val="100000"/>
              </a:lnSpc>
              <a:spcBef>
                <a:spcPts val="0"/>
              </a:spcBef>
              <a:spcAft>
                <a:spcPts val="0"/>
              </a:spcAft>
              <a:buClrTx/>
              <a:buSzTx/>
              <a:buFontTx/>
              <a:buNone/>
              <a:tabLst/>
              <a:defRPr/>
            </a:pPr>
            <a:r>
              <a:rPr lang="fr-FR" dirty="0" smtClean="0"/>
              <a:t>Par exemple nous on</a:t>
            </a:r>
            <a:r>
              <a:rPr lang="fr-FR" baseline="0" dirty="0" smtClean="0"/>
              <a:t> l’utilise pour aller chercher le poney ou cheval au pré et le ramener au près de la sellerie pour le seller et lui mettre son filet. </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10</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Voici</a:t>
            </a:r>
            <a:r>
              <a:rPr lang="fr-FR" baseline="0" dirty="0" smtClean="0"/>
              <a:t> une vidéo pour vous montrez comment on selle notre poney </a:t>
            </a:r>
            <a:r>
              <a:rPr lang="fr-FR" baseline="0" smtClean="0"/>
              <a:t>ou cheval…</a:t>
            </a:r>
            <a:endParaRPr lang="fr-FR"/>
          </a:p>
        </p:txBody>
      </p:sp>
      <p:sp>
        <p:nvSpPr>
          <p:cNvPr id="4" name="Espace réservé du numéro de diapositive 3"/>
          <p:cNvSpPr>
            <a:spLocks noGrp="1"/>
          </p:cNvSpPr>
          <p:nvPr>
            <p:ph type="sldNum" sz="quarter" idx="10"/>
          </p:nvPr>
        </p:nvSpPr>
        <p:spPr/>
        <p:txBody>
          <a:bodyPr/>
          <a:lstStyle/>
          <a:p>
            <a:fld id="{8FBD8FE4-CBAB-44AA-9479-24D961D296C2}" type="slidenum">
              <a:rPr lang="fr-FR" smtClean="0"/>
              <a:pPr/>
              <a:t>11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9B1D1390-384A-4304-B796-1D07CC7E40C8}" type="datetimeFigureOut">
              <a:rPr lang="fr-FR" smtClean="0"/>
              <a:pPr/>
              <a:t>25/02/2016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B1E7C75-1A36-4EF3-B4A5-BC4A83C81C56}"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1D1390-384A-4304-B796-1D07CC7E40C8}" type="datetimeFigureOut">
              <a:rPr lang="fr-FR" smtClean="0"/>
              <a:pPr/>
              <a:t>25/02/2016</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1E7C75-1A36-4EF3-B4A5-BC4A83C81C56}"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5.xml"/><Relationship Id="rId5" Type="http://schemas.openxmlformats.org/officeDocument/2006/relationships/image" Target="../media/image15.jpeg"/><Relationship Id="rId4" Type="http://schemas.openxmlformats.org/officeDocument/2006/relationships/image" Target="../media/image1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youtu.be/fe4XtSmVUsc"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6.jpeg"/><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0.xml"/><Relationship Id="rId1" Type="http://schemas.openxmlformats.org/officeDocument/2006/relationships/slideLayout" Target="../slideLayouts/slideLayout8.xml"/><Relationship Id="rId4" Type="http://schemas.openxmlformats.org/officeDocument/2006/relationships/image" Target="../media/image12.jpeg"/></Relationships>
</file>

<file path=ppt/slides/_rels/slide16.xml.rels><?xml version="1.0" encoding="UTF-8" standalone="yes"?>
<Relationships xmlns="http://schemas.openxmlformats.org/package/2006/relationships"><Relationship Id="rId2" Type="http://schemas.openxmlformats.org/officeDocument/2006/relationships/hyperlink" Target="https://youtu.be/5JyOseeFQkc" TargetMode="Externa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image" Target="../media/image6.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5.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5.xml"/><Relationship Id="rId5" Type="http://schemas.openxmlformats.org/officeDocument/2006/relationships/image" Target="../media/image12.jpeg"/><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571472" y="428604"/>
            <a:ext cx="7772400" cy="2314590"/>
          </a:xfrm>
        </p:spPr>
        <p:txBody>
          <a:bodyPr>
            <a:noAutofit/>
          </a:bodyPr>
          <a:lstStyle/>
          <a:p>
            <a:r>
              <a:rPr lang="fr-FR" sz="8000" dirty="0" smtClean="0"/>
              <a:t>L’équipement du cheval </a:t>
            </a:r>
            <a:endParaRPr lang="fr-FR" sz="8000" dirty="0"/>
          </a:p>
        </p:txBody>
      </p:sp>
      <p:sp>
        <p:nvSpPr>
          <p:cNvPr id="3" name="Sous-titre 2"/>
          <p:cNvSpPr>
            <a:spLocks noGrp="1"/>
          </p:cNvSpPr>
          <p:nvPr>
            <p:ph type="subTitle" idx="1"/>
          </p:nvPr>
        </p:nvSpPr>
        <p:spPr/>
        <p:txBody>
          <a:bodyPr/>
          <a:lstStyle/>
          <a:p>
            <a:r>
              <a:rPr lang="fr-FR" dirty="0" smtClean="0">
                <a:solidFill>
                  <a:schemeClr val="tx1"/>
                </a:solidFill>
              </a:rPr>
              <a:t>Nous allons vous présenter les parties de la selle, du filet et du licol pour le cheval.</a:t>
            </a:r>
            <a:endParaRPr lang="fr-FR" dirty="0">
              <a:solidFill>
                <a:schemeClr val="tx1"/>
              </a:solidFill>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quoi sert le licol </a:t>
            </a:r>
            <a:endParaRPr lang="fr-FR" dirty="0"/>
          </a:p>
        </p:txBody>
      </p:sp>
      <p:pic>
        <p:nvPicPr>
          <p:cNvPr id="7" name="Espace réservé du contenu 6" descr="licol568.jpe"/>
          <p:cNvPicPr>
            <a:picLocks noGrp="1" noChangeAspect="1"/>
          </p:cNvPicPr>
          <p:nvPr>
            <p:ph sz="half" idx="2"/>
          </p:nvPr>
        </p:nvPicPr>
        <p:blipFill>
          <a:blip r:embed="rId4" cstate="print"/>
          <a:stretch>
            <a:fillRect/>
          </a:stretch>
        </p:blipFill>
        <p:spPr>
          <a:xfrm>
            <a:off x="428596" y="2214554"/>
            <a:ext cx="3929090" cy="3929090"/>
          </a:xfrm>
        </p:spPr>
      </p:pic>
      <p:pic>
        <p:nvPicPr>
          <p:cNvPr id="8" name="Espace réservé du contenu 7" descr="licol6.jpe"/>
          <p:cNvPicPr>
            <a:picLocks noGrp="1" noChangeAspect="1"/>
          </p:cNvPicPr>
          <p:nvPr>
            <p:ph sz="quarter" idx="4"/>
          </p:nvPr>
        </p:nvPicPr>
        <p:blipFill>
          <a:blip r:embed="rId5" cstate="print"/>
          <a:stretch>
            <a:fillRect/>
          </a:stretch>
        </p:blipFill>
        <p:spPr>
          <a:xfrm>
            <a:off x="4643438" y="2143116"/>
            <a:ext cx="4214842" cy="4214842"/>
          </a:xfrm>
        </p:spPr>
      </p:pic>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7" name="Titre 6"/>
          <p:cNvSpPr>
            <a:spLocks noGrp="1"/>
          </p:cNvSpPr>
          <p:nvPr>
            <p:ph type="title"/>
          </p:nvPr>
        </p:nvSpPr>
        <p:spPr>
          <a:xfrm rot="1559374">
            <a:off x="2194320" y="2457125"/>
            <a:ext cx="4829180" cy="2000264"/>
          </a:xfrm>
          <a:prstGeom prst="horizontalScroll">
            <a:avLst/>
          </a:prstGeom>
        </p:spPr>
        <p:txBody>
          <a:bodyPr>
            <a:normAutofit fontScale="90000"/>
          </a:bodyPr>
          <a:lstStyle/>
          <a:p>
            <a:r>
              <a:rPr lang="fr-FR" sz="96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Vidéo !!!</a:t>
            </a:r>
            <a:endParaRPr lang="fr-FR" sz="96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spTree>
  </p:cSld>
  <p:clrMapOvr>
    <a:masterClrMapping/>
  </p:clrMapOvr>
  <p:transition spd="slow" advTm="5000">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564904"/>
            <a:ext cx="8229600" cy="1143000"/>
          </a:xfrm>
        </p:spPr>
        <p:txBody>
          <a:bodyPr/>
          <a:lstStyle/>
          <a:p>
            <a:r>
              <a:rPr lang="fr-FR" dirty="0" smtClean="0">
                <a:hlinkClick r:id="rId2"/>
              </a:rPr>
              <a:t>Cliquer ici pour voir la vidéo</a:t>
            </a:r>
            <a:endParaRPr lang="fr-FR" dirty="0"/>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1" name="Titre 10"/>
          <p:cNvSpPr>
            <a:spLocks noGrp="1"/>
          </p:cNvSpPr>
          <p:nvPr>
            <p:ph type="title"/>
          </p:nvPr>
        </p:nvSpPr>
        <p:spPr>
          <a:xfrm>
            <a:off x="457200" y="273050"/>
            <a:ext cx="4186238" cy="1162050"/>
          </a:xfrm>
        </p:spPr>
        <p:txBody>
          <a:bodyPr>
            <a:noAutofit/>
          </a:bodyPr>
          <a:lstStyle/>
          <a:p>
            <a:r>
              <a:rPr lang="fr-FR" sz="7200" dirty="0" smtClean="0">
                <a:solidFill>
                  <a:schemeClr val="bg1"/>
                </a:solidFill>
              </a:rPr>
              <a:t>Quizz !!!</a:t>
            </a:r>
            <a:endParaRPr lang="fr-FR" sz="7200" dirty="0">
              <a:solidFill>
                <a:schemeClr val="bg1"/>
              </a:solidFill>
            </a:endParaRPr>
          </a:p>
        </p:txBody>
      </p:sp>
      <p:sp>
        <p:nvSpPr>
          <p:cNvPr id="13" name="Espace réservé du texte 12"/>
          <p:cNvSpPr>
            <a:spLocks noGrp="1"/>
          </p:cNvSpPr>
          <p:nvPr>
            <p:ph type="body" sz="half" idx="2"/>
          </p:nvPr>
        </p:nvSpPr>
        <p:spPr>
          <a:xfrm>
            <a:off x="500034" y="1643050"/>
            <a:ext cx="8401080" cy="3071833"/>
          </a:xfrm>
        </p:spPr>
        <p:txBody>
          <a:bodyPr>
            <a:normAutofit/>
          </a:bodyPr>
          <a:lstStyle/>
          <a:p>
            <a:pPr algn="ctr"/>
            <a:r>
              <a:rPr lang="fr-FR" sz="3600" dirty="0" smtClean="0">
                <a:solidFill>
                  <a:schemeClr val="bg1"/>
                </a:solidFill>
              </a:rPr>
              <a:t>Avez-vous bien écouté…</a:t>
            </a:r>
          </a:p>
          <a:p>
            <a:r>
              <a:rPr lang="fr-FR" sz="3600" dirty="0" smtClean="0">
                <a:solidFill>
                  <a:schemeClr val="bg1"/>
                </a:solidFill>
              </a:rPr>
              <a:t> Où se trouve le quartier ?</a:t>
            </a:r>
          </a:p>
          <a:p>
            <a:r>
              <a:rPr lang="fr-FR" sz="3600" dirty="0" smtClean="0">
                <a:solidFill>
                  <a:schemeClr val="bg1"/>
                </a:solidFill>
              </a:rPr>
              <a:t>Où se trouve le pommeau ?</a:t>
            </a:r>
          </a:p>
          <a:p>
            <a:r>
              <a:rPr lang="fr-FR" sz="3600" dirty="0" smtClean="0">
                <a:solidFill>
                  <a:schemeClr val="bg1"/>
                </a:solidFill>
              </a:rPr>
              <a:t>Où se trouve le siège ?</a:t>
            </a:r>
          </a:p>
          <a:p>
            <a:endParaRPr lang="fr-FR" dirty="0"/>
          </a:p>
        </p:txBody>
      </p:sp>
      <p:pic>
        <p:nvPicPr>
          <p:cNvPr id="15" name="Espace réservé du contenu 14" descr="selle.jpe"/>
          <p:cNvPicPr>
            <a:picLocks noGrp="1" noChangeAspect="1"/>
          </p:cNvPicPr>
          <p:nvPr>
            <p:ph idx="1"/>
          </p:nvPr>
        </p:nvPicPr>
        <p:blipFill>
          <a:blip r:embed="rId3" cstate="print"/>
          <a:stretch>
            <a:fillRect/>
          </a:stretch>
        </p:blipFill>
        <p:spPr>
          <a:xfrm>
            <a:off x="5746428" y="2714620"/>
            <a:ext cx="3397572" cy="4143380"/>
          </a:xfrm>
        </p:spPr>
      </p:pic>
    </p:spTree>
  </p:cSld>
  <p:clrMapOvr>
    <a:masterClrMapping/>
  </p:clrMapOvr>
  <p:transition spd="slow">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900486" cy="1162050"/>
          </a:xfrm>
        </p:spPr>
        <p:txBody>
          <a:bodyPr>
            <a:noAutofit/>
          </a:bodyPr>
          <a:lstStyle/>
          <a:p>
            <a:r>
              <a:rPr lang="fr-FR" sz="7200" dirty="0" smtClean="0">
                <a:solidFill>
                  <a:schemeClr val="bg1"/>
                </a:solidFill>
              </a:rPr>
              <a:t>Quizz!!!</a:t>
            </a:r>
            <a:endParaRPr lang="fr-FR" sz="7200" dirty="0">
              <a:solidFill>
                <a:schemeClr val="bg1"/>
              </a:solidFill>
            </a:endParaRPr>
          </a:p>
        </p:txBody>
      </p:sp>
      <p:pic>
        <p:nvPicPr>
          <p:cNvPr id="5" name="Espace réservé du contenu 4" descr="étrier.jpe"/>
          <p:cNvPicPr>
            <a:picLocks noGrp="1" noChangeAspect="1"/>
          </p:cNvPicPr>
          <p:nvPr>
            <p:ph idx="1"/>
          </p:nvPr>
        </p:nvPicPr>
        <p:blipFill>
          <a:blip r:embed="rId3" cstate="print"/>
          <a:stretch>
            <a:fillRect/>
          </a:stretch>
        </p:blipFill>
        <p:spPr>
          <a:xfrm>
            <a:off x="5715948" y="2643183"/>
            <a:ext cx="3428052" cy="4214818"/>
          </a:xfrm>
        </p:spPr>
      </p:pic>
      <p:sp>
        <p:nvSpPr>
          <p:cNvPr id="4" name="Espace réservé du texte 3"/>
          <p:cNvSpPr>
            <a:spLocks noGrp="1"/>
          </p:cNvSpPr>
          <p:nvPr>
            <p:ph type="body" sz="half" idx="2"/>
          </p:nvPr>
        </p:nvSpPr>
        <p:spPr>
          <a:xfrm>
            <a:off x="0" y="1435101"/>
            <a:ext cx="8143900" cy="3136907"/>
          </a:xfrm>
        </p:spPr>
        <p:txBody>
          <a:bodyPr>
            <a:normAutofit/>
          </a:bodyPr>
          <a:lstStyle/>
          <a:p>
            <a:endParaRPr lang="fr-FR" sz="3200" dirty="0" smtClean="0">
              <a:solidFill>
                <a:schemeClr val="bg1"/>
              </a:solidFill>
            </a:endParaRPr>
          </a:p>
          <a:p>
            <a:r>
              <a:rPr lang="fr-FR" sz="3200" dirty="0" smtClean="0">
                <a:solidFill>
                  <a:schemeClr val="bg1"/>
                </a:solidFill>
              </a:rPr>
              <a:t>Qu’est ce qui est représenté sur l’image ?</a:t>
            </a:r>
          </a:p>
          <a:p>
            <a:r>
              <a:rPr lang="fr-FR" sz="3200" dirty="0" smtClean="0">
                <a:solidFill>
                  <a:schemeClr val="bg1"/>
                </a:solidFill>
              </a:rPr>
              <a:t>Où se trouve l’œil ?</a:t>
            </a:r>
          </a:p>
          <a:p>
            <a:r>
              <a:rPr lang="fr-FR" sz="3200" dirty="0" smtClean="0">
                <a:solidFill>
                  <a:schemeClr val="bg1"/>
                </a:solidFill>
              </a:rPr>
              <a:t>Où se trouve la semelle ? </a:t>
            </a:r>
            <a:endParaRPr lang="fr-FR" sz="3200" dirty="0">
              <a:solidFill>
                <a:schemeClr val="bg1"/>
              </a:solidFill>
            </a:endParaRPr>
          </a:p>
        </p:txBody>
      </p:sp>
    </p:spTree>
  </p:cSld>
  <p:clrMapOvr>
    <a:masterClrMapping/>
  </p:clrMapOvr>
  <p:transition spd="slow">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4186238" cy="1162050"/>
          </a:xfrm>
        </p:spPr>
        <p:txBody>
          <a:bodyPr>
            <a:noAutofit/>
          </a:bodyPr>
          <a:lstStyle/>
          <a:p>
            <a:r>
              <a:rPr lang="fr-FR" sz="7200" dirty="0" smtClean="0">
                <a:solidFill>
                  <a:schemeClr val="bg1"/>
                </a:solidFill>
              </a:rPr>
              <a:t>Quizz !!!</a:t>
            </a:r>
            <a:endParaRPr lang="fr-FR" sz="7200" dirty="0">
              <a:solidFill>
                <a:schemeClr val="bg1"/>
              </a:solidFill>
            </a:endParaRPr>
          </a:p>
        </p:txBody>
      </p:sp>
      <p:pic>
        <p:nvPicPr>
          <p:cNvPr id="5" name="Espace réservé du contenu 4" descr="filet84.jpe"/>
          <p:cNvPicPr>
            <a:picLocks noGrp="1" noChangeAspect="1"/>
          </p:cNvPicPr>
          <p:nvPr>
            <p:ph idx="1"/>
          </p:nvPr>
        </p:nvPicPr>
        <p:blipFill>
          <a:blip r:embed="rId4" cstate="print"/>
          <a:stretch>
            <a:fillRect/>
          </a:stretch>
        </p:blipFill>
        <p:spPr>
          <a:xfrm>
            <a:off x="5829290" y="928670"/>
            <a:ext cx="3314710" cy="5715016"/>
          </a:xfrm>
        </p:spPr>
      </p:pic>
      <p:sp>
        <p:nvSpPr>
          <p:cNvPr id="4" name="Espace réservé du texte 3"/>
          <p:cNvSpPr>
            <a:spLocks noGrp="1"/>
          </p:cNvSpPr>
          <p:nvPr>
            <p:ph type="body" sz="half" idx="2"/>
          </p:nvPr>
        </p:nvSpPr>
        <p:spPr>
          <a:xfrm>
            <a:off x="285720" y="1435100"/>
            <a:ext cx="5357850" cy="3279784"/>
          </a:xfrm>
        </p:spPr>
        <p:txBody>
          <a:bodyPr>
            <a:normAutofit/>
          </a:bodyPr>
          <a:lstStyle/>
          <a:p>
            <a:endParaRPr lang="fr-FR" sz="4000" dirty="0" smtClean="0">
              <a:solidFill>
                <a:schemeClr val="bg1"/>
              </a:solidFill>
            </a:endParaRPr>
          </a:p>
          <a:p>
            <a:r>
              <a:rPr lang="fr-FR" sz="4000" dirty="0" smtClean="0">
                <a:solidFill>
                  <a:schemeClr val="bg1"/>
                </a:solidFill>
              </a:rPr>
              <a:t>Où sont les rênes ?</a:t>
            </a:r>
          </a:p>
          <a:p>
            <a:r>
              <a:rPr lang="fr-FR" sz="4000" dirty="0" smtClean="0">
                <a:solidFill>
                  <a:schemeClr val="bg1"/>
                </a:solidFill>
              </a:rPr>
              <a:t>Où </a:t>
            </a:r>
            <a:r>
              <a:rPr lang="fr-FR" sz="4000" smtClean="0">
                <a:solidFill>
                  <a:schemeClr val="bg1"/>
                </a:solidFill>
              </a:rPr>
              <a:t>est la </a:t>
            </a:r>
            <a:r>
              <a:rPr lang="fr-FR" sz="4000" dirty="0" smtClean="0">
                <a:solidFill>
                  <a:schemeClr val="bg1"/>
                </a:solidFill>
              </a:rPr>
              <a:t>sous-gorge ?</a:t>
            </a:r>
          </a:p>
          <a:p>
            <a:r>
              <a:rPr lang="fr-FR" sz="4000" dirty="0" smtClean="0">
                <a:solidFill>
                  <a:schemeClr val="bg1"/>
                </a:solidFill>
              </a:rPr>
              <a:t>Où est le frontal ?</a:t>
            </a:r>
          </a:p>
          <a:p>
            <a:endParaRPr lang="fr-FR" sz="3200" dirty="0">
              <a:solidFill>
                <a:schemeClr val="bg1"/>
              </a:solidFill>
            </a:endParaRPr>
          </a:p>
        </p:txBody>
      </p:sp>
    </p:spTree>
  </p:cSld>
  <p:clrMapOvr>
    <a:masterClrMapping/>
  </p:clrMapOvr>
  <p:transition spd="slow">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042094" y="3244334"/>
            <a:ext cx="4122194" cy="369332"/>
          </a:xfrm>
          <a:prstGeom prst="rect">
            <a:avLst/>
          </a:prstGeom>
        </p:spPr>
        <p:txBody>
          <a:bodyPr wrap="square">
            <a:spAutoFit/>
          </a:bodyPr>
          <a:lstStyle/>
          <a:p>
            <a:r>
              <a:rPr lang="fr-FR" dirty="0" smtClean="0">
                <a:hlinkClick r:id="rId2"/>
              </a:rPr>
              <a:t>Cliquez ici pour voir la vidéo.</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5286380" y="274638"/>
            <a:ext cx="3400420" cy="1143000"/>
          </a:xfrm>
        </p:spPr>
        <p:txBody>
          <a:bodyPr/>
          <a:lstStyle/>
          <a:p>
            <a:r>
              <a:rPr lang="fr-FR" dirty="0" smtClean="0">
                <a:solidFill>
                  <a:schemeClr val="bg1"/>
                </a:solidFill>
              </a:rPr>
              <a:t>Sommaire</a:t>
            </a:r>
            <a:endParaRPr lang="fr-FR" dirty="0">
              <a:solidFill>
                <a:schemeClr val="bg1"/>
              </a:solidFill>
            </a:endParaRPr>
          </a:p>
        </p:txBody>
      </p:sp>
      <p:sp>
        <p:nvSpPr>
          <p:cNvPr id="3" name="Espace réservé du contenu 2"/>
          <p:cNvSpPr>
            <a:spLocks noGrp="1"/>
          </p:cNvSpPr>
          <p:nvPr>
            <p:ph idx="1"/>
          </p:nvPr>
        </p:nvSpPr>
        <p:spPr>
          <a:xfrm>
            <a:off x="457200" y="1071546"/>
            <a:ext cx="8229600" cy="5429288"/>
          </a:xfrm>
        </p:spPr>
        <p:txBody>
          <a:bodyPr>
            <a:normAutofit lnSpcReduction="10000"/>
          </a:bodyPr>
          <a:lstStyle/>
          <a:p>
            <a:r>
              <a:rPr lang="fr-FR" dirty="0" smtClean="0">
                <a:solidFill>
                  <a:schemeClr val="bg1"/>
                </a:solidFill>
              </a:rPr>
              <a:t>Les parties de la selle</a:t>
            </a:r>
          </a:p>
          <a:p>
            <a:r>
              <a:rPr lang="fr-FR" dirty="0" smtClean="0">
                <a:solidFill>
                  <a:schemeClr val="bg1"/>
                </a:solidFill>
              </a:rPr>
              <a:t>A quoi sert la selle</a:t>
            </a:r>
          </a:p>
          <a:p>
            <a:r>
              <a:rPr lang="fr-FR" dirty="0" smtClean="0">
                <a:solidFill>
                  <a:schemeClr val="bg1"/>
                </a:solidFill>
              </a:rPr>
              <a:t>Les parties de l’étrier</a:t>
            </a:r>
          </a:p>
          <a:p>
            <a:r>
              <a:rPr lang="fr-FR" dirty="0" smtClean="0">
                <a:solidFill>
                  <a:schemeClr val="bg1"/>
                </a:solidFill>
              </a:rPr>
              <a:t>A quoi sert l’étrier</a:t>
            </a:r>
          </a:p>
          <a:p>
            <a:r>
              <a:rPr lang="fr-FR" dirty="0" smtClean="0">
                <a:solidFill>
                  <a:schemeClr val="bg1"/>
                </a:solidFill>
              </a:rPr>
              <a:t>Les parties du filet</a:t>
            </a:r>
          </a:p>
          <a:p>
            <a:r>
              <a:rPr lang="fr-FR" dirty="0" smtClean="0">
                <a:solidFill>
                  <a:schemeClr val="bg1"/>
                </a:solidFill>
              </a:rPr>
              <a:t>A quoi sert le filet</a:t>
            </a:r>
          </a:p>
          <a:p>
            <a:r>
              <a:rPr lang="fr-FR" dirty="0" smtClean="0">
                <a:solidFill>
                  <a:schemeClr val="bg1"/>
                </a:solidFill>
              </a:rPr>
              <a:t>Les parties du licol</a:t>
            </a:r>
          </a:p>
          <a:p>
            <a:r>
              <a:rPr lang="fr-FR" dirty="0" smtClean="0">
                <a:solidFill>
                  <a:schemeClr val="bg1"/>
                </a:solidFill>
              </a:rPr>
              <a:t>A quoi sert le licol</a:t>
            </a:r>
          </a:p>
          <a:p>
            <a:r>
              <a:rPr lang="fr-FR" dirty="0" smtClean="0">
                <a:solidFill>
                  <a:schemeClr val="bg1"/>
                </a:solidFill>
              </a:rPr>
              <a:t>Vidéo : Préparation du poney</a:t>
            </a:r>
          </a:p>
          <a:p>
            <a:r>
              <a:rPr lang="fr-FR" dirty="0" smtClean="0">
                <a:solidFill>
                  <a:schemeClr val="bg1"/>
                </a:solidFill>
              </a:rPr>
              <a:t>Quizz !!!</a:t>
            </a:r>
          </a:p>
          <a:p>
            <a:pPr>
              <a:buNone/>
            </a:pPr>
            <a:endParaRPr lang="fr-FR" dirty="0"/>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parties de la selle</a:t>
            </a:r>
            <a:endParaRPr lang="fr-FR" dirty="0"/>
          </a:p>
        </p:txBody>
      </p:sp>
      <p:sp>
        <p:nvSpPr>
          <p:cNvPr id="4" name="Espace réservé du texte 3"/>
          <p:cNvSpPr>
            <a:spLocks noGrp="1"/>
          </p:cNvSpPr>
          <p:nvPr>
            <p:ph type="body" idx="1"/>
          </p:nvPr>
        </p:nvSpPr>
        <p:spPr>
          <a:xfrm>
            <a:off x="0" y="1428736"/>
            <a:ext cx="4040188" cy="3071834"/>
          </a:xfrm>
        </p:spPr>
        <p:txBody>
          <a:bodyPr>
            <a:normAutofit/>
          </a:bodyPr>
          <a:lstStyle/>
          <a:p>
            <a:endParaRPr lang="fr-FR" dirty="0" smtClean="0"/>
          </a:p>
          <a:p>
            <a:endParaRPr lang="fr-FR" dirty="0"/>
          </a:p>
          <a:p>
            <a:endParaRPr lang="fr-FR" dirty="0" smtClean="0"/>
          </a:p>
          <a:p>
            <a:endParaRPr lang="fr-FR" dirty="0"/>
          </a:p>
          <a:p>
            <a:r>
              <a:rPr lang="fr-FR" dirty="0" smtClean="0"/>
              <a:t> </a:t>
            </a:r>
          </a:p>
          <a:p>
            <a:endParaRPr lang="fr-FR" dirty="0"/>
          </a:p>
        </p:txBody>
      </p:sp>
      <p:pic>
        <p:nvPicPr>
          <p:cNvPr id="9" name="Espace réservé du contenu 8" descr="selle.jpe"/>
          <p:cNvPicPr>
            <a:picLocks noGrp="1" noChangeAspect="1"/>
          </p:cNvPicPr>
          <p:nvPr>
            <p:ph sz="half" idx="2"/>
          </p:nvPr>
        </p:nvPicPr>
        <p:blipFill>
          <a:blip r:embed="rId4" cstate="print"/>
          <a:stretch>
            <a:fillRect/>
          </a:stretch>
        </p:blipFill>
        <p:spPr>
          <a:xfrm>
            <a:off x="6143637" y="3199022"/>
            <a:ext cx="3000363" cy="3658978"/>
          </a:xfrm>
        </p:spPr>
      </p:pic>
      <p:pic>
        <p:nvPicPr>
          <p:cNvPr id="8" name="Espace réservé du contenu 7" descr="selle10.jpg"/>
          <p:cNvPicPr>
            <a:picLocks noGrp="1" noChangeAspect="1"/>
          </p:cNvPicPr>
          <p:nvPr>
            <p:ph sz="quarter" idx="4"/>
          </p:nvPr>
        </p:nvPicPr>
        <p:blipFill>
          <a:blip r:embed="rId5" cstate="print"/>
          <a:stretch>
            <a:fillRect/>
          </a:stretch>
        </p:blipFill>
        <p:spPr>
          <a:xfrm>
            <a:off x="357158" y="1357298"/>
            <a:ext cx="5429288" cy="4839525"/>
          </a:xfrm>
        </p:spPr>
      </p:pic>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A quoi sert la selle…</a:t>
            </a:r>
            <a:endParaRPr lang="fr-FR" dirty="0"/>
          </a:p>
        </p:txBody>
      </p:sp>
      <p:pic>
        <p:nvPicPr>
          <p:cNvPr id="7" name="Espace réservé du contenu 6" descr="selle.jpe"/>
          <p:cNvPicPr>
            <a:picLocks noGrp="1" noChangeAspect="1"/>
          </p:cNvPicPr>
          <p:nvPr>
            <p:ph sz="half" idx="2"/>
          </p:nvPr>
        </p:nvPicPr>
        <p:blipFill>
          <a:blip r:embed="rId4" cstate="print"/>
          <a:stretch>
            <a:fillRect/>
          </a:stretch>
        </p:blipFill>
        <p:spPr>
          <a:xfrm>
            <a:off x="357158" y="1785926"/>
            <a:ext cx="3603301" cy="4394269"/>
          </a:xfrm>
        </p:spPr>
      </p:pic>
      <p:pic>
        <p:nvPicPr>
          <p:cNvPr id="15" name="Espace réservé du contenu 14" descr="cheval sellé.JPG"/>
          <p:cNvPicPr>
            <a:picLocks noGrp="1" noChangeAspect="1"/>
          </p:cNvPicPr>
          <p:nvPr>
            <p:ph sz="quarter" idx="4"/>
          </p:nvPr>
        </p:nvPicPr>
        <p:blipFill>
          <a:blip r:embed="rId5" cstate="print"/>
          <a:stretch>
            <a:fillRect/>
          </a:stretch>
        </p:blipFill>
        <p:spPr>
          <a:xfrm>
            <a:off x="4786314" y="1928802"/>
            <a:ext cx="3941434" cy="3951288"/>
          </a:xfrm>
        </p:spPr>
      </p:pic>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parties de l’étrier </a:t>
            </a:r>
            <a:endParaRPr lang="fr-FR" dirty="0"/>
          </a:p>
        </p:txBody>
      </p:sp>
      <p:pic>
        <p:nvPicPr>
          <p:cNvPr id="7" name="Espace réservé du contenu 6" descr="partie de l'étrier.jpg"/>
          <p:cNvPicPr>
            <a:picLocks noGrp="1" noChangeAspect="1"/>
          </p:cNvPicPr>
          <p:nvPr>
            <p:ph sz="half" idx="2"/>
          </p:nvPr>
        </p:nvPicPr>
        <p:blipFill>
          <a:blip r:embed="rId4" cstate="print"/>
          <a:stretch>
            <a:fillRect/>
          </a:stretch>
        </p:blipFill>
        <p:spPr>
          <a:xfrm>
            <a:off x="714348" y="2625904"/>
            <a:ext cx="3214710" cy="3290055"/>
          </a:xfrm>
        </p:spPr>
      </p:pic>
      <p:sp>
        <p:nvSpPr>
          <p:cNvPr id="6" name="Espace réservé du contenu 5"/>
          <p:cNvSpPr>
            <a:spLocks noGrp="1"/>
          </p:cNvSpPr>
          <p:nvPr>
            <p:ph sz="quarter" idx="4"/>
          </p:nvPr>
        </p:nvSpPr>
        <p:spPr>
          <a:xfrm rot="10800000" flipV="1">
            <a:off x="4929190" y="2000240"/>
            <a:ext cx="3857653" cy="3786214"/>
          </a:xfrm>
        </p:spPr>
        <p:txBody>
          <a:bodyPr>
            <a:noAutofit/>
          </a:bodyPr>
          <a:lstStyle/>
          <a:p>
            <a:pPr>
              <a:buNone/>
            </a:pPr>
            <a:r>
              <a:rPr lang="fr-FR" sz="4000" dirty="0" smtClean="0"/>
              <a:t>1- œil</a:t>
            </a:r>
          </a:p>
          <a:p>
            <a:pPr>
              <a:buNone/>
            </a:pPr>
            <a:r>
              <a:rPr lang="fr-FR" sz="4000" dirty="0" smtClean="0"/>
              <a:t> </a:t>
            </a:r>
          </a:p>
          <a:p>
            <a:pPr>
              <a:buNone/>
            </a:pPr>
            <a:r>
              <a:rPr lang="fr-FR" sz="4000" dirty="0" smtClean="0"/>
              <a:t>2-branches</a:t>
            </a:r>
          </a:p>
          <a:p>
            <a:pPr>
              <a:buNone/>
            </a:pPr>
            <a:endParaRPr lang="fr-FR" sz="4000" dirty="0" smtClean="0"/>
          </a:p>
          <a:p>
            <a:pPr>
              <a:buNone/>
            </a:pPr>
            <a:r>
              <a:rPr lang="fr-FR" sz="4000" dirty="0" smtClean="0"/>
              <a:t>3- semelle </a:t>
            </a:r>
            <a:endParaRPr lang="fr-FR" sz="4000" dirty="0"/>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quoi servent les étriers</a:t>
            </a:r>
            <a:endParaRPr lang="fr-FR" dirty="0"/>
          </a:p>
        </p:txBody>
      </p:sp>
      <p:pic>
        <p:nvPicPr>
          <p:cNvPr id="7" name="Espace réservé du contenu 6" descr="étrier securité.jpe"/>
          <p:cNvPicPr>
            <a:picLocks noGrp="1" noChangeAspect="1"/>
          </p:cNvPicPr>
          <p:nvPr>
            <p:ph sz="half" idx="2"/>
          </p:nvPr>
        </p:nvPicPr>
        <p:blipFill>
          <a:blip r:embed="rId4" cstate="print"/>
          <a:stretch>
            <a:fillRect/>
          </a:stretch>
        </p:blipFill>
        <p:spPr>
          <a:xfrm>
            <a:off x="571472" y="1857364"/>
            <a:ext cx="3200422" cy="4286280"/>
          </a:xfrm>
        </p:spPr>
      </p:pic>
      <p:pic>
        <p:nvPicPr>
          <p:cNvPr id="8" name="Espace réservé du contenu 7" descr="étrier.jpe"/>
          <p:cNvPicPr>
            <a:picLocks noGrp="1" noChangeAspect="1"/>
          </p:cNvPicPr>
          <p:nvPr>
            <p:ph sz="quarter" idx="4"/>
          </p:nvPr>
        </p:nvPicPr>
        <p:blipFill>
          <a:blip r:embed="rId5" cstate="print"/>
          <a:stretch>
            <a:fillRect/>
          </a:stretch>
        </p:blipFill>
        <p:spPr>
          <a:xfrm>
            <a:off x="4786314" y="1714488"/>
            <a:ext cx="3282980" cy="4036451"/>
          </a:xfrm>
        </p:spPr>
      </p:pic>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parties du filet</a:t>
            </a:r>
            <a:endParaRPr lang="fr-FR" dirty="0"/>
          </a:p>
        </p:txBody>
      </p:sp>
      <p:pic>
        <p:nvPicPr>
          <p:cNvPr id="7" name="Espace réservé du contenu 6" descr="bridon.jpg"/>
          <p:cNvPicPr>
            <a:picLocks noGrp="1" noChangeAspect="1"/>
          </p:cNvPicPr>
          <p:nvPr>
            <p:ph sz="half" idx="2"/>
          </p:nvPr>
        </p:nvPicPr>
        <p:blipFill>
          <a:blip r:embed="rId4" cstate="print"/>
          <a:stretch>
            <a:fillRect/>
          </a:stretch>
        </p:blipFill>
        <p:spPr>
          <a:xfrm>
            <a:off x="571472" y="1428736"/>
            <a:ext cx="2864127" cy="4857784"/>
          </a:xfrm>
        </p:spPr>
      </p:pic>
      <p:sp>
        <p:nvSpPr>
          <p:cNvPr id="6" name="Espace réservé du contenu 5"/>
          <p:cNvSpPr>
            <a:spLocks noGrp="1"/>
          </p:cNvSpPr>
          <p:nvPr>
            <p:ph sz="quarter" idx="4"/>
          </p:nvPr>
        </p:nvSpPr>
        <p:spPr>
          <a:xfrm>
            <a:off x="4572000" y="1357298"/>
            <a:ext cx="4041775" cy="5500702"/>
          </a:xfrm>
        </p:spPr>
        <p:txBody>
          <a:bodyPr>
            <a:normAutofit lnSpcReduction="10000"/>
          </a:bodyPr>
          <a:lstStyle/>
          <a:p>
            <a:r>
              <a:rPr lang="fr-FR" sz="3600" b="1" dirty="0" smtClean="0"/>
              <a:t>1-</a:t>
            </a:r>
            <a:r>
              <a:rPr lang="fr-FR" sz="3600" b="1" dirty="0" err="1" smtClean="0"/>
              <a:t>Tétière</a:t>
            </a:r>
            <a:endParaRPr lang="fr-FR" sz="3600" dirty="0" smtClean="0"/>
          </a:p>
          <a:p>
            <a:r>
              <a:rPr lang="fr-FR" sz="3600" b="1" dirty="0" smtClean="0"/>
              <a:t>2-Frontal</a:t>
            </a:r>
            <a:endParaRPr lang="fr-FR" sz="3600" dirty="0" smtClean="0"/>
          </a:p>
          <a:p>
            <a:r>
              <a:rPr lang="fr-FR" sz="3600" b="1" dirty="0" smtClean="0"/>
              <a:t>3-Montant de muserolle</a:t>
            </a:r>
            <a:endParaRPr lang="fr-FR" sz="3600" dirty="0" smtClean="0"/>
          </a:p>
          <a:p>
            <a:r>
              <a:rPr lang="fr-FR" sz="3600" b="1" dirty="0" smtClean="0"/>
              <a:t>4-Sous-gorge</a:t>
            </a:r>
            <a:endParaRPr lang="fr-FR" sz="3600" dirty="0" smtClean="0"/>
          </a:p>
          <a:p>
            <a:r>
              <a:rPr lang="fr-FR" sz="3600" b="1" dirty="0" smtClean="0"/>
              <a:t>5-Montant de filet</a:t>
            </a:r>
            <a:endParaRPr lang="fr-FR" sz="3600" dirty="0" smtClean="0"/>
          </a:p>
          <a:p>
            <a:r>
              <a:rPr lang="fr-FR" sz="3600" b="1" dirty="0" smtClean="0"/>
              <a:t>6-Muserolle</a:t>
            </a:r>
            <a:endParaRPr lang="fr-FR" sz="3600" dirty="0" smtClean="0"/>
          </a:p>
          <a:p>
            <a:r>
              <a:rPr lang="fr-FR" sz="3600" b="1" dirty="0" smtClean="0"/>
              <a:t>7-Rênes</a:t>
            </a:r>
            <a:endParaRPr lang="fr-FR" sz="3600" dirty="0" smtClean="0"/>
          </a:p>
          <a:p>
            <a:r>
              <a:rPr lang="fr-FR" sz="3600" b="1" dirty="0" smtClean="0"/>
              <a:t>8-Mors</a:t>
            </a:r>
            <a:endParaRPr lang="fr-FR" sz="3600" dirty="0" smtClean="0"/>
          </a:p>
          <a:p>
            <a:endParaRPr lang="fr-FR" dirty="0"/>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 quoi sert le filet</a:t>
            </a:r>
            <a:endParaRPr lang="fr-FR" dirty="0"/>
          </a:p>
        </p:txBody>
      </p:sp>
      <p:pic>
        <p:nvPicPr>
          <p:cNvPr id="7" name="Espace réservé du contenu 6" descr="filet 5828.jpe"/>
          <p:cNvPicPr>
            <a:picLocks noGrp="1" noChangeAspect="1"/>
          </p:cNvPicPr>
          <p:nvPr>
            <p:ph sz="half" idx="2"/>
          </p:nvPr>
        </p:nvPicPr>
        <p:blipFill>
          <a:blip r:embed="rId4" cstate="print"/>
          <a:stretch>
            <a:fillRect/>
          </a:stretch>
        </p:blipFill>
        <p:spPr>
          <a:xfrm>
            <a:off x="428596" y="2500306"/>
            <a:ext cx="4214842" cy="3929090"/>
          </a:xfrm>
        </p:spPr>
      </p:pic>
      <p:pic>
        <p:nvPicPr>
          <p:cNvPr id="8" name="Espace réservé du contenu 7" descr="filet84.jpe"/>
          <p:cNvPicPr>
            <a:picLocks noGrp="1" noChangeAspect="1"/>
          </p:cNvPicPr>
          <p:nvPr>
            <p:ph sz="quarter" idx="4"/>
          </p:nvPr>
        </p:nvPicPr>
        <p:blipFill>
          <a:blip r:embed="rId5" cstate="print"/>
          <a:stretch>
            <a:fillRect/>
          </a:stretch>
        </p:blipFill>
        <p:spPr>
          <a:xfrm>
            <a:off x="5643570" y="1529734"/>
            <a:ext cx="3086110" cy="4828204"/>
          </a:xfrm>
        </p:spPr>
      </p:pic>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parties du licol</a:t>
            </a:r>
            <a:endParaRPr lang="fr-FR" dirty="0"/>
          </a:p>
        </p:txBody>
      </p:sp>
      <p:pic>
        <p:nvPicPr>
          <p:cNvPr id="7" name="Espace réservé du contenu 6" descr="licol.jpg"/>
          <p:cNvPicPr>
            <a:picLocks noGrp="1" noChangeAspect="1"/>
          </p:cNvPicPr>
          <p:nvPr>
            <p:ph sz="half" idx="2"/>
          </p:nvPr>
        </p:nvPicPr>
        <p:blipFill>
          <a:blip r:embed="rId4" cstate="print"/>
          <a:stretch>
            <a:fillRect/>
          </a:stretch>
        </p:blipFill>
        <p:spPr>
          <a:xfrm>
            <a:off x="285720" y="1428736"/>
            <a:ext cx="3715580" cy="5261262"/>
          </a:xfrm>
        </p:spPr>
      </p:pic>
      <p:sp>
        <p:nvSpPr>
          <p:cNvPr id="6" name="Espace réservé du contenu 5"/>
          <p:cNvSpPr>
            <a:spLocks noGrp="1"/>
          </p:cNvSpPr>
          <p:nvPr>
            <p:ph sz="quarter" idx="4"/>
          </p:nvPr>
        </p:nvSpPr>
        <p:spPr>
          <a:xfrm>
            <a:off x="4645025" y="1214422"/>
            <a:ext cx="4041775" cy="5357849"/>
          </a:xfrm>
        </p:spPr>
        <p:txBody>
          <a:bodyPr>
            <a:normAutofit/>
          </a:bodyPr>
          <a:lstStyle/>
          <a:p>
            <a:r>
              <a:rPr lang="fr-FR" sz="3200" b="1" dirty="0" smtClean="0"/>
              <a:t>1-Dessus de tête</a:t>
            </a:r>
            <a:endParaRPr lang="fr-FR" sz="3200" dirty="0" smtClean="0"/>
          </a:p>
          <a:p>
            <a:r>
              <a:rPr lang="fr-FR" sz="3200" b="1" dirty="0" smtClean="0"/>
              <a:t>2-Boucle</a:t>
            </a:r>
            <a:endParaRPr lang="fr-FR" sz="3200" dirty="0" smtClean="0"/>
          </a:p>
          <a:p>
            <a:r>
              <a:rPr lang="fr-FR" sz="3200" b="1" dirty="0" smtClean="0"/>
              <a:t>3-Montant</a:t>
            </a:r>
            <a:endParaRPr lang="fr-FR" sz="3200" dirty="0" smtClean="0"/>
          </a:p>
          <a:p>
            <a:r>
              <a:rPr lang="fr-FR" sz="3200" b="1" dirty="0" smtClean="0"/>
              <a:t>4-Sous-gorge</a:t>
            </a:r>
            <a:endParaRPr lang="fr-FR" sz="3200" dirty="0" smtClean="0"/>
          </a:p>
          <a:p>
            <a:r>
              <a:rPr lang="fr-FR" sz="3200" b="1" dirty="0" smtClean="0"/>
              <a:t>5-Alliance</a:t>
            </a:r>
            <a:endParaRPr lang="fr-FR" sz="3200" dirty="0" smtClean="0"/>
          </a:p>
          <a:p>
            <a:r>
              <a:rPr lang="fr-FR" sz="3200" b="1" dirty="0" smtClean="0"/>
              <a:t>6-Anneau d'attache</a:t>
            </a:r>
            <a:endParaRPr lang="fr-FR" sz="3200" dirty="0" smtClean="0"/>
          </a:p>
          <a:p>
            <a:r>
              <a:rPr lang="fr-FR" sz="3200" b="1" dirty="0" smtClean="0"/>
              <a:t>7-Mousqueton </a:t>
            </a:r>
            <a:endParaRPr lang="fr-FR" sz="3200" dirty="0" smtClean="0"/>
          </a:p>
          <a:p>
            <a:r>
              <a:rPr lang="fr-FR" sz="3200" b="1" dirty="0" smtClean="0"/>
              <a:t>8-Muserolle</a:t>
            </a:r>
            <a:endParaRPr lang="fr-FR" sz="3200" dirty="0" smtClean="0"/>
          </a:p>
          <a:p>
            <a:r>
              <a:rPr lang="fr-FR" sz="3200" b="1" dirty="0" smtClean="0"/>
              <a:t>9-Longe</a:t>
            </a:r>
            <a:endParaRPr lang="fr-FR" sz="3200" dirty="0" smtClean="0"/>
          </a:p>
          <a:p>
            <a:endParaRPr lang="fr-FR" dirty="0"/>
          </a:p>
        </p:txBody>
      </p:sp>
    </p:spTree>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654</Words>
  <Application>Microsoft Office PowerPoint</Application>
  <PresentationFormat>Affichage à l'écran (4:3)</PresentationFormat>
  <Paragraphs>104</Paragraphs>
  <Slides>16</Slides>
  <Notes>10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L’équipement du cheval </vt:lpstr>
      <vt:lpstr>Sommaire</vt:lpstr>
      <vt:lpstr>Les parties de la selle</vt:lpstr>
      <vt:lpstr>A quoi sert la selle…</vt:lpstr>
      <vt:lpstr>Les parties de l’étrier </vt:lpstr>
      <vt:lpstr>A quoi servent les étriers</vt:lpstr>
      <vt:lpstr>Les parties du filet</vt:lpstr>
      <vt:lpstr>A quoi sert le filet</vt:lpstr>
      <vt:lpstr>Les parties du licol</vt:lpstr>
      <vt:lpstr>A quoi sert le licol </vt:lpstr>
      <vt:lpstr>Vidéo !!!</vt:lpstr>
      <vt:lpstr>Cliquer ici pour voir la vidéo</vt:lpstr>
      <vt:lpstr>Quizz !!!</vt:lpstr>
      <vt:lpstr>Quizz!!!</vt:lpstr>
      <vt:lpstr>Quizz !!!</vt:lpstr>
      <vt:lpstr>Diapositive 16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L’équipement du cheval</dc:title>
  <dc:creator>Martine Chevalier</dc:creator>
  <cp:lastModifiedBy>Elève</cp:lastModifiedBy>
  <cp:revision>39</cp:revision>
  <dcterms:created xsi:type="dcterms:W3CDTF">2016-01-06T13:14:10Z</dcterms:created>
  <dcterms:modified xsi:type="dcterms:W3CDTF">2016-02-25T16:50:42Z</dcterms:modified>
</cp:coreProperties>
</file>