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9" r:id="rId4"/>
    <p:sldId id="261" r:id="rId5"/>
    <p:sldId id="262" r:id="rId6"/>
    <p:sldId id="279" r:id="rId7"/>
    <p:sldId id="263" r:id="rId8"/>
    <p:sldId id="265" r:id="rId9"/>
    <p:sldId id="266" r:id="rId10"/>
    <p:sldId id="264" r:id="rId11"/>
    <p:sldId id="281" r:id="rId12"/>
    <p:sldId id="268" r:id="rId13"/>
    <p:sldId id="258" r:id="rId14"/>
    <p:sldId id="269" r:id="rId15"/>
    <p:sldId id="270" r:id="rId16"/>
    <p:sldId id="282" r:id="rId17"/>
    <p:sldId id="284" r:id="rId18"/>
    <p:sldId id="285" r:id="rId19"/>
    <p:sldId id="287" r:id="rId20"/>
    <p:sldId id="288" r:id="rId21"/>
    <p:sldId id="26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595" autoAdjust="0"/>
  </p:normalViewPr>
  <p:slideViewPr>
    <p:cSldViewPr>
      <p:cViewPr varScale="1">
        <p:scale>
          <a:sx n="69" d="100"/>
          <a:sy n="69" d="100"/>
        </p:scale>
        <p:origin x="-14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52D-B791-4DFE-8AA6-7768D0FAB050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70A6C-4776-4698-9614-27837E6C52D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89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70A6C-4776-4698-9614-27837E6C52DD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518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70A6C-4776-4698-9614-27837E6C52D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1863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09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827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92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7521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4486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706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0089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412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8004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1602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9609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FC34-F0A8-435B-AC2F-D4661B4A2C48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B10B8-E8AF-47EC-8FEC-D34676FB95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6184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media" Target="../media/media2.wma"/><Relationship Id="rId2" Type="http://schemas.openxmlformats.org/officeDocument/2006/relationships/video" Target="NULL" TargetMode="External"/><Relationship Id="rId1" Type="http://schemas.openxmlformats.org/officeDocument/2006/relationships/video" Target="../media/media1.mp4"/><Relationship Id="rId6" Type="http://schemas.openxmlformats.org/officeDocument/2006/relationships/image" Target="../media/image31.png"/><Relationship Id="rId5" Type="http://schemas.microsoft.com/office/2007/relationships/media" Target="../media/media1.mp4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/>
          <a:lstStyle/>
          <a:p>
            <a:r>
              <a:rPr lang="fr-FR" dirty="0" smtClean="0"/>
              <a:t>LE MIEL … et les abeilles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04" r="-3103" b="29488"/>
          <a:stretch/>
        </p:blipFill>
        <p:spPr>
          <a:xfrm>
            <a:off x="2195736" y="2780927"/>
            <a:ext cx="5119553" cy="25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553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reine s’accouple avec les faux bourdons , </a:t>
            </a:r>
          </a:p>
          <a:p>
            <a:pPr marL="0" indent="0">
              <a:buNone/>
            </a:pPr>
            <a:r>
              <a:rPr lang="fr-FR" dirty="0" smtClean="0"/>
              <a:t>elle </a:t>
            </a:r>
            <a:r>
              <a:rPr lang="fr-FR" dirty="0"/>
              <a:t>est la seule abeille capable de pondre et ainsi maintenir la colonie en vie  .</a:t>
            </a:r>
          </a:p>
          <a:p>
            <a:pPr marL="0" indent="0">
              <a:buNone/>
            </a:pPr>
            <a:r>
              <a:rPr lang="fr-FR" dirty="0"/>
              <a:t>Les ouvrières , à elles </a:t>
            </a:r>
            <a:r>
              <a:rPr lang="fr-FR" dirty="0" smtClean="0"/>
              <a:t>seules assurent </a:t>
            </a:r>
            <a:r>
              <a:rPr lang="fr-FR" dirty="0"/>
              <a:t>plusieurs fonctions dans la ruche. Nettoyeuses, nourrices , cirières ,</a:t>
            </a:r>
            <a:r>
              <a:rPr lang="fr-FR" dirty="0" smtClean="0"/>
              <a:t> </a:t>
            </a:r>
            <a:r>
              <a:rPr lang="fr-FR" dirty="0"/>
              <a:t>butineuses </a:t>
            </a:r>
            <a:r>
              <a:rPr lang="fr-FR" dirty="0" smtClean="0"/>
              <a:t>…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717032"/>
            <a:ext cx="461174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96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l’intérieur de la ruche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l’intérieur d’une ruche on trouve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9,10,12 cadres, ou plus selon le type de ruche.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En fonction de la saison une ruche peut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abriter jusqu’à 80 000 abeilles !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0" t="-49" r="6670" b="1792"/>
          <a:stretch/>
        </p:blipFill>
        <p:spPr>
          <a:xfrm>
            <a:off x="539552" y="1268760"/>
            <a:ext cx="8059480" cy="53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4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764704"/>
            <a:ext cx="8219256" cy="536145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  Sur chacun de ces cadres est organisé la vie de</a:t>
            </a:r>
          </a:p>
          <a:p>
            <a:pPr marL="0" indent="0">
              <a:buNone/>
            </a:pPr>
            <a:r>
              <a:rPr lang="fr-FR" dirty="0" smtClean="0"/>
              <a:t>     la colonie . Une partie pour la ponte de la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reine  :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le couvain 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2" t="5911" r="5091" b="5911"/>
          <a:stretch/>
        </p:blipFill>
        <p:spPr>
          <a:xfrm>
            <a:off x="467544" y="1340768"/>
            <a:ext cx="8056395" cy="483781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255206" y="2924944"/>
            <a:ext cx="4824536" cy="28803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23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72149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Au dessus du couvain est stocké le pollen , qui va servir à nourrir les jeunes larves .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         </a:t>
            </a:r>
            <a:r>
              <a:rPr lang="fr-FR" dirty="0" smtClean="0">
                <a:solidFill>
                  <a:srgbClr val="FF0000"/>
                </a:solidFill>
              </a:rPr>
              <a:t>pollen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7" t="-1446" r="7558" b="51553"/>
          <a:stretch/>
        </p:blipFill>
        <p:spPr>
          <a:xfrm>
            <a:off x="450166" y="2996952"/>
            <a:ext cx="8102010" cy="3019647"/>
          </a:xfrm>
          <a:prstGeom prst="rect">
            <a:avLst/>
          </a:prstGeom>
        </p:spPr>
      </p:pic>
      <p:sp>
        <p:nvSpPr>
          <p:cNvPr id="8" name="Lune 7"/>
          <p:cNvSpPr/>
          <p:nvPr/>
        </p:nvSpPr>
        <p:spPr>
          <a:xfrm rot="5400000">
            <a:off x="3905083" y="1146009"/>
            <a:ext cx="1368152" cy="7230278"/>
          </a:xfrm>
          <a:prstGeom prst="moo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707904" y="2708920"/>
            <a:ext cx="144016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411760" y="2708920"/>
            <a:ext cx="1152128" cy="1797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139952" y="2708920"/>
            <a:ext cx="1224136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44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fr-FR" dirty="0" smtClean="0"/>
              <a:t>Et enfin au dessus du pollen , le stockage de la nourriture :</a:t>
            </a:r>
          </a:p>
          <a:p>
            <a:pPr marL="0" indent="0">
              <a:buNone/>
            </a:pPr>
            <a:r>
              <a:rPr lang="fr-FR" dirty="0" smtClean="0"/>
              <a:t>    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  Le miel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2100921"/>
            <a:ext cx="5715000" cy="3971925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3131840" y="2564904"/>
            <a:ext cx="453650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xmlns="" val="40144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Récolter le miel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                                     Pour récolter le miel l’apiculteur</a:t>
            </a:r>
          </a:p>
          <a:p>
            <a:r>
              <a:rPr lang="fr-FR" sz="2800" dirty="0" smtClean="0"/>
              <a:t>                                     place une hausse au dessus de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  la ruche. C’est comme rajouter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   un étage à une maison . Au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   printemps ou lors des fortes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   floraisons, les abeilles y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   stockeront le surplus </a:t>
            </a:r>
            <a:r>
              <a:rPr lang="fr-FR" sz="2800" dirty="0"/>
              <a:t>d</a:t>
            </a:r>
            <a:r>
              <a:rPr lang="fr-FR" sz="2800" dirty="0" smtClean="0"/>
              <a:t>e miel .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651" b="25116"/>
          <a:stretch/>
        </p:blipFill>
        <p:spPr>
          <a:xfrm>
            <a:off x="107504" y="1484784"/>
            <a:ext cx="3669837" cy="51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23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matériel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 les travaux au rucher ou pour récolter le miel </a:t>
            </a:r>
            <a:r>
              <a:rPr lang="fr-FR" dirty="0" smtClean="0"/>
              <a:t>, l’apiculteur </a:t>
            </a:r>
            <a:r>
              <a:rPr lang="fr-FR" dirty="0"/>
              <a:t>se sert </a:t>
            </a:r>
            <a:r>
              <a:rPr lang="fr-FR" dirty="0" smtClean="0"/>
              <a:t>de </a:t>
            </a:r>
            <a:r>
              <a:rPr lang="fr-FR" dirty="0"/>
              <a:t>plusieurs outils 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r>
              <a:rPr lang="fr-FR" dirty="0" smtClean="0"/>
              <a:t>    Indispensable:  l’enfumoir , pour calmer les     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abeilles 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2" t="21177" r="1214" b="30297"/>
          <a:stretch/>
        </p:blipFill>
        <p:spPr>
          <a:xfrm>
            <a:off x="2699792" y="3284984"/>
            <a:ext cx="4889648" cy="33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73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/>
          <a:lstStyle/>
          <a:p>
            <a:r>
              <a:rPr lang="fr-FR" dirty="0" smtClean="0"/>
              <a:t>La vareuse , les gants pour se protéger des piqures.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038600" cy="5649491"/>
          </a:xfrm>
        </p:spPr>
        <p:txBody>
          <a:bodyPr/>
          <a:lstStyle/>
          <a:p>
            <a:r>
              <a:rPr lang="fr-FR" dirty="0" smtClean="0"/>
              <a:t>Le lève cadre et bien d’autres petits outils.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8" t="20776" r="22506" b="12403"/>
          <a:stretch/>
        </p:blipFill>
        <p:spPr>
          <a:xfrm>
            <a:off x="827583" y="1844824"/>
            <a:ext cx="3039583" cy="45826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5" t="32074" r="75000" b="18120"/>
          <a:stretch/>
        </p:blipFill>
        <p:spPr>
          <a:xfrm>
            <a:off x="5004048" y="1628799"/>
            <a:ext cx="1329070" cy="27325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9" t="4506" r="60048" b="67212"/>
          <a:stretch/>
        </p:blipFill>
        <p:spPr>
          <a:xfrm>
            <a:off x="6516216" y="1793677"/>
            <a:ext cx="1967023" cy="16161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09" t="61105" r="44611" b="6181"/>
          <a:stretch/>
        </p:blipFill>
        <p:spPr>
          <a:xfrm>
            <a:off x="6783972" y="3742660"/>
            <a:ext cx="1307405" cy="18693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08" t="14833" r="9322" b="45398"/>
          <a:stretch/>
        </p:blipFill>
        <p:spPr>
          <a:xfrm>
            <a:off x="7437674" y="3573016"/>
            <a:ext cx="1190847" cy="17915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38" r="61879"/>
          <a:stretch/>
        </p:blipFill>
        <p:spPr>
          <a:xfrm>
            <a:off x="5175841" y="1793677"/>
            <a:ext cx="2261833" cy="40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46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fr-FR" dirty="0" smtClean="0"/>
              <a:t>Enfin , après les floraisons , </a:t>
            </a:r>
          </a:p>
          <a:p>
            <a:pPr marL="0" indent="0">
              <a:buNone/>
            </a:pPr>
            <a:r>
              <a:rPr lang="fr-FR" dirty="0" smtClean="0"/>
              <a:t>   le miel est extrait des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hausses grâce à un </a:t>
            </a:r>
          </a:p>
          <a:p>
            <a:pPr marL="0" indent="0">
              <a:buNone/>
            </a:pPr>
            <a:r>
              <a:rPr lang="fr-FR" dirty="0" smtClean="0"/>
              <a:t>    appareil spécial :</a:t>
            </a:r>
          </a:p>
          <a:p>
            <a:pPr marL="0" indent="0">
              <a:buNone/>
            </a:pPr>
            <a:r>
              <a:rPr lang="fr-FR" dirty="0" smtClean="0"/>
              <a:t>    l’extracteur .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Le temps est à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la dégustation 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88" b="13799"/>
          <a:stretch/>
        </p:blipFill>
        <p:spPr>
          <a:xfrm>
            <a:off x="4860032" y="925070"/>
            <a:ext cx="3971260" cy="59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9811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des abeilles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4040188" cy="420165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Les abeilles produisent  </a:t>
            </a:r>
            <a:r>
              <a:rPr lang="fr-FR" sz="3200" dirty="0"/>
              <a:t>du miel , mais surtout </a:t>
            </a:r>
            <a:r>
              <a:rPr lang="fr-FR" sz="3200" dirty="0" smtClean="0"/>
              <a:t> contribuent à </a:t>
            </a:r>
            <a:r>
              <a:rPr lang="fr-FR" sz="3200" dirty="0"/>
              <a:t>la </a:t>
            </a:r>
            <a:r>
              <a:rPr lang="fr-FR" sz="3200" dirty="0" smtClean="0">
                <a:solidFill>
                  <a:srgbClr val="FF0000"/>
                </a:solidFill>
              </a:rPr>
              <a:t>pollinisation des plantes à fleurs.</a:t>
            </a:r>
          </a:p>
          <a:p>
            <a:r>
              <a:rPr lang="fr-FR" sz="3200" dirty="0" smtClean="0"/>
              <a:t>Grâce </a:t>
            </a:r>
            <a:r>
              <a:rPr lang="fr-FR" sz="3200" dirty="0"/>
              <a:t>à elles nous pouvons manger des fruits et des légumes</a:t>
            </a:r>
            <a:r>
              <a:rPr lang="fr-FR" sz="3200" dirty="0" smtClean="0"/>
              <a:t>.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67336" y="1865987"/>
            <a:ext cx="4041775" cy="513132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Mais </a:t>
            </a:r>
            <a:r>
              <a:rPr lang="fr-FR" sz="3200" dirty="0"/>
              <a:t>l’abeille est aujourd’hui menacée . De moins en moins </a:t>
            </a:r>
            <a:r>
              <a:rPr lang="fr-FR" sz="3200" dirty="0" smtClean="0"/>
              <a:t>de haies, de prairies </a:t>
            </a:r>
            <a:r>
              <a:rPr lang="fr-FR" sz="3200" dirty="0"/>
              <a:t>, les </a:t>
            </a:r>
            <a:r>
              <a:rPr lang="fr-FR" sz="3200" dirty="0" smtClean="0"/>
              <a:t>pesticides, </a:t>
            </a:r>
            <a:r>
              <a:rPr lang="fr-FR" sz="3200" dirty="0"/>
              <a:t>un acarien le varroa , ou encore le frelon asiatique contribuent à sa disparition</a:t>
            </a:r>
            <a:r>
              <a:rPr lang="fr-FR" sz="3200" dirty="0" smtClean="0"/>
              <a:t>.</a:t>
            </a:r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7544" y="4165129"/>
            <a:ext cx="3456384" cy="2304256"/>
          </a:xfrm>
          <a:prstGeom prst="rect">
            <a:avLst/>
          </a:prstGeom>
        </p:spPr>
      </p:pic>
      <p:pic>
        <p:nvPicPr>
          <p:cNvPr id="13" name="Espace réservé du contenu 1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291"/>
          <a:stretch/>
        </p:blipFill>
        <p:spPr>
          <a:xfrm>
            <a:off x="179512" y="1124744"/>
            <a:ext cx="4176731" cy="1872208"/>
          </a:xfr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124744"/>
            <a:ext cx="6048375" cy="34004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800" y="1484784"/>
            <a:ext cx="5435664" cy="36255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099" y="2032868"/>
            <a:ext cx="5558661" cy="370038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160" y="2310676"/>
            <a:ext cx="5540031" cy="37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24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miel est une substance sucrée , élaborée par les abeilles . Elles transforment le nectar (liquide sucré ) des fleurs ,  en nourriture pour la colonie 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06" b="30444"/>
          <a:stretch/>
        </p:blipFill>
        <p:spPr>
          <a:xfrm>
            <a:off x="3203848" y="3573016"/>
            <a:ext cx="5143500" cy="27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85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 partir de quoi est fait le miel </a:t>
            </a:r>
            <a:r>
              <a:rPr lang="fr-FR" dirty="0" smtClean="0"/>
              <a:t>?</a:t>
            </a:r>
          </a:p>
          <a:p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Du </a:t>
            </a:r>
            <a:r>
              <a:rPr lang="fr-FR" dirty="0">
                <a:solidFill>
                  <a:srgbClr val="FF0000"/>
                </a:solidFill>
              </a:rPr>
              <a:t>nectar des fleurs.</a:t>
            </a:r>
          </a:p>
          <a:p>
            <a:r>
              <a:rPr lang="fr-FR" dirty="0"/>
              <a:t>Est-ce que les hommes récoltent le miel depuis toujours</a:t>
            </a:r>
            <a:r>
              <a:rPr lang="fr-FR" dirty="0" smtClean="0"/>
              <a:t>?</a:t>
            </a:r>
          </a:p>
          <a:p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Oui .</a:t>
            </a:r>
          </a:p>
          <a:p>
            <a:r>
              <a:rPr lang="fr-FR" dirty="0"/>
              <a:t>L'abeille est elle </a:t>
            </a:r>
            <a:r>
              <a:rPr lang="fr-FR" dirty="0" smtClean="0"/>
              <a:t>présente sur terre </a:t>
            </a:r>
            <a:r>
              <a:rPr lang="fr-FR" dirty="0"/>
              <a:t>depuis 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60 millions d’années </a:t>
            </a:r>
            <a:r>
              <a:rPr lang="fr-FR" dirty="0"/>
              <a:t>OUI ou NON </a:t>
            </a:r>
            <a:r>
              <a:rPr lang="fr-FR" dirty="0" smtClean="0"/>
              <a:t>?</a:t>
            </a:r>
          </a:p>
          <a:p>
            <a:r>
              <a:rPr lang="fr-FR" dirty="0"/>
              <a:t> </a:t>
            </a:r>
            <a:r>
              <a:rPr lang="fr-FR" dirty="0" smtClean="0">
                <a:solidFill>
                  <a:srgbClr val="FF0000"/>
                </a:solidFill>
              </a:rPr>
              <a:t>Oui .</a:t>
            </a:r>
          </a:p>
          <a:p>
            <a:r>
              <a:rPr lang="fr-FR" dirty="0"/>
              <a:t> Sans abeilles pas de fruits et légumes , vrai ou faux </a:t>
            </a:r>
            <a:r>
              <a:rPr lang="fr-FR" dirty="0" smtClean="0"/>
              <a:t>?</a:t>
            </a:r>
          </a:p>
          <a:p>
            <a:r>
              <a:rPr lang="fr-FR" dirty="0"/>
              <a:t> </a:t>
            </a:r>
            <a:r>
              <a:rPr lang="fr-FR" dirty="0" smtClean="0">
                <a:solidFill>
                  <a:srgbClr val="FF0000"/>
                </a:solidFill>
              </a:rPr>
              <a:t>Vrai .</a:t>
            </a:r>
          </a:p>
          <a:p>
            <a:pPr marL="0" indent="0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540"/>
          <a:stretch/>
        </p:blipFill>
        <p:spPr>
          <a:xfrm>
            <a:off x="1835696" y="1340768"/>
            <a:ext cx="5143500" cy="4900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949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70917_151446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" y="980728"/>
            <a:ext cx="8229600" cy="462915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" name="06 Nemesis.w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>
                  <p14:trim end="241820.7824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46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peu d’histoire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L’abeille  est présente sur terre  depuis plus de soixante millions d’années. Des fossiles ont été retrouvés avec des abeilles quasiment identiques à celles </a:t>
            </a:r>
          </a:p>
          <a:p>
            <a:pPr marL="0" indent="0">
              <a:buNone/>
            </a:pPr>
            <a:r>
              <a:rPr lang="fr-FR" dirty="0" smtClean="0"/>
              <a:t>    d’aujourd’hui.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                             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7" t="11211" r="39560" b="37923"/>
          <a:stretch/>
        </p:blipFill>
        <p:spPr>
          <a:xfrm>
            <a:off x="4211960" y="3284984"/>
            <a:ext cx="4225158" cy="31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5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976664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Depuis toujours l’homme récolte le miel.</a:t>
            </a:r>
          </a:p>
          <a:p>
            <a:pPr marL="0" indent="0" algn="just">
              <a:buNone/>
            </a:pPr>
            <a:r>
              <a:rPr lang="fr-FR" dirty="0" smtClean="0"/>
              <a:t>Au début l’homme se contentait de détruire la colonie.  Au fil du temps , il a appris à apprivoiser l’abeille et ainsi trouver un logis plus adapté pour la production de miel.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56992"/>
            <a:ext cx="2176448" cy="33843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9373" y="3453104"/>
            <a:ext cx="2592288" cy="29703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280918"/>
            <a:ext cx="23812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4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Il faudra attendre le 19</a:t>
            </a:r>
            <a:r>
              <a:rPr lang="fr-FR" sz="3600" baseline="30000" dirty="0"/>
              <a:t>ème</a:t>
            </a:r>
            <a:r>
              <a:rPr lang="fr-FR" sz="3600" dirty="0"/>
              <a:t> siècle pour </a:t>
            </a:r>
            <a:r>
              <a:rPr lang="fr-FR" sz="3600" dirty="0" smtClean="0"/>
              <a:t>que Charles </a:t>
            </a:r>
            <a:r>
              <a:rPr lang="fr-FR" sz="3600" dirty="0"/>
              <a:t>Dadant crée un modèle de ruche </a:t>
            </a:r>
            <a:r>
              <a:rPr lang="fr-FR" sz="3600" dirty="0" smtClean="0"/>
              <a:t>encore   </a:t>
            </a:r>
            <a:r>
              <a:rPr lang="fr-FR" sz="3600" dirty="0"/>
              <a:t>standard aujourd’hui </a:t>
            </a:r>
            <a:r>
              <a:rPr lang="fr-FR" sz="3600" dirty="0" smtClean="0"/>
              <a:t>et ainsi contribuer au développement </a:t>
            </a:r>
            <a:r>
              <a:rPr lang="fr-FR" sz="3600" dirty="0"/>
              <a:t>de l’apiculture moderne</a:t>
            </a:r>
            <a:r>
              <a:rPr lang="fr-FR" sz="3600" dirty="0" smtClean="0"/>
              <a:t>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0" t="22562" r="5678" b="35908"/>
          <a:stretch/>
        </p:blipFill>
        <p:spPr>
          <a:xfrm>
            <a:off x="904126" y="3667874"/>
            <a:ext cx="7284377" cy="22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5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3008313" cy="116205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Les abeilles</a:t>
            </a:r>
            <a:endParaRPr lang="fr-FR" sz="4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991" y="273050"/>
            <a:ext cx="3511867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sz="3600" dirty="0"/>
              <a:t>L’abeille est un insecte social . Elle ne </a:t>
            </a:r>
            <a:r>
              <a:rPr lang="fr-FR" sz="3600" dirty="0" smtClean="0"/>
              <a:t>travaille </a:t>
            </a:r>
            <a:r>
              <a:rPr lang="fr-FR" sz="3600" dirty="0"/>
              <a:t>jamais pour ses besoins personnels , mais pour le bien de toute la colonie 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1538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Dans une colonie , il y a 3 sortes d’individus :</a:t>
            </a:r>
          </a:p>
          <a:p>
            <a:pPr marL="0" indent="0">
              <a:buNone/>
            </a:pPr>
            <a:r>
              <a:rPr lang="fr-FR" dirty="0" smtClean="0"/>
              <a:t>     La reine ,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28" t="-235" r="11900" b="2057"/>
          <a:stretch/>
        </p:blipFill>
        <p:spPr>
          <a:xfrm>
            <a:off x="2627784" y="1700808"/>
            <a:ext cx="5712432" cy="43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94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r>
              <a:rPr lang="fr-FR" dirty="0"/>
              <a:t>les faux bourdons ,</a:t>
            </a:r>
          </a:p>
          <a:p>
            <a:pPr marL="0" indent="0">
              <a:buNone/>
            </a:pPr>
            <a:r>
              <a:rPr lang="fr-FR" dirty="0"/>
              <a:t>  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53" t="10959" r="6742" b="645"/>
          <a:stretch/>
        </p:blipFill>
        <p:spPr>
          <a:xfrm>
            <a:off x="1259632" y="1556792"/>
            <a:ext cx="6904234" cy="4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60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et les ouvrières.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842" b="32734"/>
          <a:stretch/>
        </p:blipFill>
        <p:spPr>
          <a:xfrm>
            <a:off x="1115616" y="1268760"/>
            <a:ext cx="6780944" cy="46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34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</TotalTime>
  <Words>607</Words>
  <Application>Microsoft Office PowerPoint</Application>
  <PresentationFormat>Affichage à l'écran (4:3)</PresentationFormat>
  <Paragraphs>84</Paragraphs>
  <Slides>21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LE MIEL … et les abeilles</vt:lpstr>
      <vt:lpstr>Le miel</vt:lpstr>
      <vt:lpstr>Un peu d’histoire</vt:lpstr>
      <vt:lpstr>Diapositive 4</vt:lpstr>
      <vt:lpstr>Diapositive 5</vt:lpstr>
      <vt:lpstr>Les abeilles</vt:lpstr>
      <vt:lpstr>Diapositive 7</vt:lpstr>
      <vt:lpstr>Diapositive 8</vt:lpstr>
      <vt:lpstr>Diapositive 9</vt:lpstr>
      <vt:lpstr>Diapositive 10</vt:lpstr>
      <vt:lpstr>A l’intérieur de la ruche</vt:lpstr>
      <vt:lpstr>Diapositive 12</vt:lpstr>
      <vt:lpstr>Diapositive 13</vt:lpstr>
      <vt:lpstr>Diapositive 14</vt:lpstr>
      <vt:lpstr>Récolter le miel</vt:lpstr>
      <vt:lpstr>Le matériel</vt:lpstr>
      <vt:lpstr>Diapositive 17</vt:lpstr>
      <vt:lpstr>Diapositive 18</vt:lpstr>
      <vt:lpstr>Le rôle des abeilles</vt:lpstr>
      <vt:lpstr>Quiz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MIEL … et les abeilles</dc:title>
  <dc:creator>NOUS4</dc:creator>
  <cp:lastModifiedBy>Elève</cp:lastModifiedBy>
  <cp:revision>104</cp:revision>
  <dcterms:created xsi:type="dcterms:W3CDTF">2017-09-25T19:53:26Z</dcterms:created>
  <dcterms:modified xsi:type="dcterms:W3CDTF">2017-10-10T10:05:58Z</dcterms:modified>
</cp:coreProperties>
</file>